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540" r:id="rId3"/>
    <p:sldId id="5171" r:id="rId4"/>
    <p:sldId id="5173" r:id="rId5"/>
    <p:sldId id="5174" r:id="rId6"/>
    <p:sldId id="5176" r:id="rId7"/>
    <p:sldId id="5177" r:id="rId8"/>
    <p:sldId id="5178" r:id="rId9"/>
    <p:sldId id="5179" r:id="rId10"/>
    <p:sldId id="5180" r:id="rId11"/>
    <p:sldId id="5175" r:id="rId12"/>
    <p:sldId id="542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949E1-86BE-42DA-A102-24D21EAABCA7}" v="19" dt="2026-03-04T13:37:26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yna Boholiubova" userId="97f2754b-6108-4869-b9da-f5ad7821c718" providerId="ADAL" clId="{3F3A94DF-54D9-445F-8986-28C5B5D0FE81}"/>
    <pc:docChg chg="undo custSel addSld delSld modSld sldOrd delMainMaster">
      <pc:chgData name="Iryna Boholiubova" userId="97f2754b-6108-4869-b9da-f5ad7821c718" providerId="ADAL" clId="{3F3A94DF-54D9-445F-8986-28C5B5D0FE81}" dt="2026-03-04T13:38:20.601" v="572" actId="20577"/>
      <pc:docMkLst>
        <pc:docMk/>
      </pc:docMkLst>
      <pc:sldChg chg="addSp delSp modSp new del mod">
        <pc:chgData name="Iryna Boholiubova" userId="97f2754b-6108-4869-b9da-f5ad7821c718" providerId="ADAL" clId="{3F3A94DF-54D9-445F-8986-28C5B5D0FE81}" dt="2026-03-04T12:53:34.707" v="322" actId="47"/>
        <pc:sldMkLst>
          <pc:docMk/>
          <pc:sldMk cId="1483903518" sldId="256"/>
        </pc:sldMkLst>
        <pc:spChg chg="del">
          <ac:chgData name="Iryna Boholiubova" userId="97f2754b-6108-4869-b9da-f5ad7821c718" providerId="ADAL" clId="{3F3A94DF-54D9-445F-8986-28C5B5D0FE81}" dt="2026-03-04T12:46:22.245" v="1" actId="478"/>
          <ac:spMkLst>
            <pc:docMk/>
            <pc:sldMk cId="1483903518" sldId="256"/>
            <ac:spMk id="2" creationId="{56A32D70-4E3F-DC9A-1E6E-68599C90AAB2}"/>
          </ac:spMkLst>
        </pc:spChg>
        <pc:spChg chg="del">
          <ac:chgData name="Iryna Boholiubova" userId="97f2754b-6108-4869-b9da-f5ad7821c718" providerId="ADAL" clId="{3F3A94DF-54D9-445F-8986-28C5B5D0FE81}" dt="2026-03-04T12:46:22.245" v="1" actId="478"/>
          <ac:spMkLst>
            <pc:docMk/>
            <pc:sldMk cId="1483903518" sldId="256"/>
            <ac:spMk id="3" creationId="{4F10C30B-7D08-75FD-7A56-9804BA01CF40}"/>
          </ac:spMkLst>
        </pc:spChg>
        <pc:spChg chg="add mod">
          <ac:chgData name="Iryna Boholiubova" userId="97f2754b-6108-4869-b9da-f5ad7821c718" providerId="ADAL" clId="{3F3A94DF-54D9-445F-8986-28C5B5D0FE81}" dt="2026-03-04T12:48:46.669" v="206" actId="20577"/>
          <ac:spMkLst>
            <pc:docMk/>
            <pc:sldMk cId="1483903518" sldId="256"/>
            <ac:spMk id="4" creationId="{437090F0-9CBE-BDDD-07C8-6382315C8ED0}"/>
          </ac:spMkLst>
        </pc:spChg>
        <pc:spChg chg="add mod">
          <ac:chgData name="Iryna Boholiubova" userId="97f2754b-6108-4869-b9da-f5ad7821c718" providerId="ADAL" clId="{3F3A94DF-54D9-445F-8986-28C5B5D0FE81}" dt="2026-03-04T12:48:09.767" v="193" actId="403"/>
          <ac:spMkLst>
            <pc:docMk/>
            <pc:sldMk cId="1483903518" sldId="256"/>
            <ac:spMk id="5" creationId="{35939849-3FE8-9B66-DFC9-659C28507BFB}"/>
          </ac:spMkLst>
        </pc:spChg>
      </pc:sldChg>
      <pc:sldChg chg="modSp add del mod ord">
        <pc:chgData name="Iryna Boholiubova" userId="97f2754b-6108-4869-b9da-f5ad7821c718" providerId="ADAL" clId="{3F3A94DF-54D9-445F-8986-28C5B5D0FE81}" dt="2026-03-04T12:57:07.410" v="409" actId="47"/>
        <pc:sldMkLst>
          <pc:docMk/>
          <pc:sldMk cId="1636937612" sldId="256"/>
        </pc:sldMkLst>
        <pc:spChg chg="mod">
          <ac:chgData name="Iryna Boholiubova" userId="97f2754b-6108-4869-b9da-f5ad7821c718" providerId="ADAL" clId="{3F3A94DF-54D9-445F-8986-28C5B5D0FE81}" dt="2026-03-04T12:56:02.990" v="380" actId="20577"/>
          <ac:spMkLst>
            <pc:docMk/>
            <pc:sldMk cId="1636937612" sldId="256"/>
            <ac:spMk id="3" creationId="{B57AF324-8888-9863-6DD8-544997CD42CA}"/>
          </ac:spMkLst>
        </pc:spChg>
        <pc:spChg chg="mod">
          <ac:chgData name="Iryna Boholiubova" userId="97f2754b-6108-4869-b9da-f5ad7821c718" providerId="ADAL" clId="{3F3A94DF-54D9-445F-8986-28C5B5D0FE81}" dt="2026-03-04T12:54:56.911" v="340" actId="20577"/>
          <ac:spMkLst>
            <pc:docMk/>
            <pc:sldMk cId="1636937612" sldId="256"/>
            <ac:spMk id="4" creationId="{EF3C1397-B595-4710-BC47-3E39E9EA4DE4}"/>
          </ac:spMkLst>
        </pc:spChg>
        <pc:spChg chg="mod">
          <ac:chgData name="Iryna Boholiubova" userId="97f2754b-6108-4869-b9da-f5ad7821c718" providerId="ADAL" clId="{3F3A94DF-54D9-445F-8986-28C5B5D0FE81}" dt="2026-03-04T12:55:11.808" v="366" actId="20577"/>
          <ac:spMkLst>
            <pc:docMk/>
            <pc:sldMk cId="1636937612" sldId="256"/>
            <ac:spMk id="5" creationId="{794D38E3-DA3E-4E6D-B4B1-16AC3B97C45D}"/>
          </ac:spMkLst>
        </pc:spChg>
      </pc:sldChg>
      <pc:sldChg chg="modSp add del mod ord">
        <pc:chgData name="Iryna Boholiubova" userId="97f2754b-6108-4869-b9da-f5ad7821c718" providerId="ADAL" clId="{3F3A94DF-54D9-445F-8986-28C5B5D0FE81}" dt="2026-03-04T13:12:48.991" v="509" actId="47"/>
        <pc:sldMkLst>
          <pc:docMk/>
          <pc:sldMk cId="620033912" sldId="257"/>
        </pc:sldMkLst>
        <pc:spChg chg="mod">
          <ac:chgData name="Iryna Boholiubova" userId="97f2754b-6108-4869-b9da-f5ad7821c718" providerId="ADAL" clId="{3F3A94DF-54D9-445F-8986-28C5B5D0FE81}" dt="2026-03-04T12:48:55.469" v="216" actId="20577"/>
          <ac:spMkLst>
            <pc:docMk/>
            <pc:sldMk cId="620033912" sldId="257"/>
            <ac:spMk id="4" creationId="{6D53CB55-61B8-9DC0-A3AA-A0B302793358}"/>
          </ac:spMkLst>
        </pc:spChg>
        <pc:spChg chg="mod">
          <ac:chgData name="Iryna Boholiubova" userId="97f2754b-6108-4869-b9da-f5ad7821c718" providerId="ADAL" clId="{3F3A94DF-54D9-445F-8986-28C5B5D0FE81}" dt="2026-03-04T12:53:19.485" v="319" actId="20577"/>
          <ac:spMkLst>
            <pc:docMk/>
            <pc:sldMk cId="620033912" sldId="257"/>
            <ac:spMk id="5" creationId="{52B3C8DF-BA58-2E47-5F8F-2E5033DCE121}"/>
          </ac:spMkLst>
        </pc:spChg>
      </pc:sldChg>
      <pc:sldChg chg="addSp delSp modSp new del mod ord">
        <pc:chgData name="Iryna Boholiubova" userId="97f2754b-6108-4869-b9da-f5ad7821c718" providerId="ADAL" clId="{3F3A94DF-54D9-445F-8986-28C5B5D0FE81}" dt="2026-03-04T12:59:13.302" v="481" actId="47"/>
        <pc:sldMkLst>
          <pc:docMk/>
          <pc:sldMk cId="763385809" sldId="258"/>
        </pc:sldMkLst>
        <pc:spChg chg="del">
          <ac:chgData name="Iryna Boholiubova" userId="97f2754b-6108-4869-b9da-f5ad7821c718" providerId="ADAL" clId="{3F3A94DF-54D9-445F-8986-28C5B5D0FE81}" dt="2026-03-04T12:53:44.285" v="326" actId="478"/>
          <ac:spMkLst>
            <pc:docMk/>
            <pc:sldMk cId="763385809" sldId="258"/>
            <ac:spMk id="2" creationId="{E7E38A3D-E7D8-7FEF-B5B4-95488128BCB7}"/>
          </ac:spMkLst>
        </pc:spChg>
        <pc:spChg chg="del">
          <ac:chgData name="Iryna Boholiubova" userId="97f2754b-6108-4869-b9da-f5ad7821c718" providerId="ADAL" clId="{3F3A94DF-54D9-445F-8986-28C5B5D0FE81}" dt="2026-03-04T12:53:44.285" v="326" actId="478"/>
          <ac:spMkLst>
            <pc:docMk/>
            <pc:sldMk cId="763385809" sldId="258"/>
            <ac:spMk id="3" creationId="{27D1301D-256E-9D84-11F7-48480DD9E1A9}"/>
          </ac:spMkLst>
        </pc:spChg>
        <pc:spChg chg="add mod">
          <ac:chgData name="Iryna Boholiubova" userId="97f2754b-6108-4869-b9da-f5ad7821c718" providerId="ADAL" clId="{3F3A94DF-54D9-445F-8986-28C5B5D0FE81}" dt="2026-03-04T12:53:47.870" v="327"/>
          <ac:spMkLst>
            <pc:docMk/>
            <pc:sldMk cId="763385809" sldId="258"/>
            <ac:spMk id="4" creationId="{08CDFF93-91D6-958D-4134-D17867ACE879}"/>
          </ac:spMkLst>
        </pc:spChg>
        <pc:spChg chg="add mod">
          <ac:chgData name="Iryna Boholiubova" userId="97f2754b-6108-4869-b9da-f5ad7821c718" providerId="ADAL" clId="{3F3A94DF-54D9-445F-8986-28C5B5D0FE81}" dt="2026-03-04T12:55:31.567" v="372" actId="20577"/>
          <ac:spMkLst>
            <pc:docMk/>
            <pc:sldMk cId="763385809" sldId="258"/>
            <ac:spMk id="5" creationId="{987D783D-902F-B526-0C3A-2E9C18FFE72A}"/>
          </ac:spMkLst>
        </pc:spChg>
      </pc:sldChg>
      <pc:sldChg chg="addSp delSp modSp add del mod ord">
        <pc:chgData name="Iryna Boholiubova" userId="97f2754b-6108-4869-b9da-f5ad7821c718" providerId="ADAL" clId="{3F3A94DF-54D9-445F-8986-28C5B5D0FE81}" dt="2026-03-04T13:37:28.523" v="562" actId="6549"/>
        <pc:sldMkLst>
          <pc:docMk/>
          <pc:sldMk cId="533010222" sldId="515"/>
        </pc:sldMkLst>
        <pc:spChg chg="add del mod">
          <ac:chgData name="Iryna Boholiubova" userId="97f2754b-6108-4869-b9da-f5ad7821c718" providerId="ADAL" clId="{3F3A94DF-54D9-445F-8986-28C5B5D0FE81}" dt="2026-03-04T12:58:56.152" v="469" actId="478"/>
          <ac:spMkLst>
            <pc:docMk/>
            <pc:sldMk cId="533010222" sldId="515"/>
            <ac:spMk id="2" creationId="{BF6D3C7D-2B65-2E11-7B7A-BA3C937FAB75}"/>
          </ac:spMkLst>
        </pc:spChg>
        <pc:spChg chg="add mod">
          <ac:chgData name="Iryna Boholiubova" userId="97f2754b-6108-4869-b9da-f5ad7821c718" providerId="ADAL" clId="{3F3A94DF-54D9-445F-8986-28C5B5D0FE81}" dt="2026-03-04T13:37:28.523" v="562" actId="6549"/>
          <ac:spMkLst>
            <pc:docMk/>
            <pc:sldMk cId="533010222" sldId="515"/>
            <ac:spMk id="3" creationId="{2CF26D3A-1E30-355D-7930-321A3A6331D7}"/>
          </ac:spMkLst>
        </pc:spChg>
        <pc:spChg chg="mod">
          <ac:chgData name="Iryna Boholiubova" userId="97f2754b-6108-4869-b9da-f5ad7821c718" providerId="ADAL" clId="{3F3A94DF-54D9-445F-8986-28C5B5D0FE81}" dt="2026-03-04T13:12:53.166" v="518" actId="20577"/>
          <ac:spMkLst>
            <pc:docMk/>
            <pc:sldMk cId="533010222" sldId="515"/>
            <ac:spMk id="8" creationId="{3255FDB3-B19A-4884-95FD-435CC7A105AE}"/>
          </ac:spMkLst>
        </pc:spChg>
        <pc:spChg chg="del">
          <ac:chgData name="Iryna Boholiubova" userId="97f2754b-6108-4869-b9da-f5ad7821c718" providerId="ADAL" clId="{3F3A94DF-54D9-445F-8986-28C5B5D0FE81}" dt="2026-03-04T12:58:48.952" v="466" actId="478"/>
          <ac:spMkLst>
            <pc:docMk/>
            <pc:sldMk cId="533010222" sldId="515"/>
            <ac:spMk id="10" creationId="{C6C7DDF9-235D-4F1A-B364-0BEA6E374A2E}"/>
          </ac:spMkLst>
        </pc:spChg>
      </pc:sldChg>
      <pc:sldChg chg="add del ord">
        <pc:chgData name="Iryna Boholiubova" userId="97f2754b-6108-4869-b9da-f5ad7821c718" providerId="ADAL" clId="{3F3A94DF-54D9-445F-8986-28C5B5D0FE81}" dt="2026-03-04T12:56:41.616" v="386"/>
        <pc:sldMkLst>
          <pc:docMk/>
          <pc:sldMk cId="3895708834" sldId="540"/>
        </pc:sldMkLst>
      </pc:sldChg>
      <pc:sldChg chg="addSp modSp add mod ord">
        <pc:chgData name="Iryna Boholiubova" userId="97f2754b-6108-4869-b9da-f5ad7821c718" providerId="ADAL" clId="{3F3A94DF-54D9-445F-8986-28C5B5D0FE81}" dt="2026-03-04T12:58:37.924" v="465" actId="1076"/>
        <pc:sldMkLst>
          <pc:docMk/>
          <pc:sldMk cId="1497656101" sldId="541"/>
        </pc:sldMkLst>
        <pc:spChg chg="add mod">
          <ac:chgData name="Iryna Boholiubova" userId="97f2754b-6108-4869-b9da-f5ad7821c718" providerId="ADAL" clId="{3F3A94DF-54D9-445F-8986-28C5B5D0FE81}" dt="2026-03-04T12:58:37.924" v="465" actId="1076"/>
          <ac:spMkLst>
            <pc:docMk/>
            <pc:sldMk cId="1497656101" sldId="541"/>
            <ac:spMk id="2" creationId="{97982BBD-2D40-FAED-983E-89CC888376C7}"/>
          </ac:spMkLst>
        </pc:spChg>
        <pc:spChg chg="mod">
          <ac:chgData name="Iryna Boholiubova" userId="97f2754b-6108-4869-b9da-f5ad7821c718" providerId="ADAL" clId="{3F3A94DF-54D9-445F-8986-28C5B5D0FE81}" dt="2026-03-04T12:58:08.560" v="458" actId="20577"/>
          <ac:spMkLst>
            <pc:docMk/>
            <pc:sldMk cId="1497656101" sldId="541"/>
            <ac:spMk id="3" creationId="{B57AF324-8888-9863-6DD8-544997CD42CA}"/>
          </ac:spMkLst>
        </pc:spChg>
        <pc:spChg chg="mod">
          <ac:chgData name="Iryna Boholiubova" userId="97f2754b-6108-4869-b9da-f5ad7821c718" providerId="ADAL" clId="{3F3A94DF-54D9-445F-8986-28C5B5D0FE81}" dt="2026-03-04T12:58:21.708" v="461" actId="1076"/>
          <ac:spMkLst>
            <pc:docMk/>
            <pc:sldMk cId="1497656101" sldId="541"/>
            <ac:spMk id="4" creationId="{EF3C1397-B595-4710-BC47-3E39E9EA4DE4}"/>
          </ac:spMkLst>
        </pc:spChg>
        <pc:spChg chg="mod">
          <ac:chgData name="Iryna Boholiubova" userId="97f2754b-6108-4869-b9da-f5ad7821c718" providerId="ADAL" clId="{3F3A94DF-54D9-445F-8986-28C5B5D0FE81}" dt="2026-03-04T12:58:17.896" v="460" actId="1076"/>
          <ac:spMkLst>
            <pc:docMk/>
            <pc:sldMk cId="1497656101" sldId="541"/>
            <ac:spMk id="5" creationId="{794D38E3-DA3E-4E6D-B4B1-16AC3B97C45D}"/>
          </ac:spMkLst>
        </pc:spChg>
      </pc:sldChg>
      <pc:sldChg chg="add del ord">
        <pc:chgData name="Iryna Boholiubova" userId="97f2754b-6108-4869-b9da-f5ad7821c718" providerId="ADAL" clId="{3F3A94DF-54D9-445F-8986-28C5B5D0FE81}" dt="2026-03-04T12:56:41.616" v="386"/>
        <pc:sldMkLst>
          <pc:docMk/>
          <pc:sldMk cId="105342215" sldId="542"/>
        </pc:sldMkLst>
      </pc:sldChg>
      <pc:sldChg chg="modSp add mod">
        <pc:chgData name="Iryna Boholiubova" userId="97f2754b-6108-4869-b9da-f5ad7821c718" providerId="ADAL" clId="{3F3A94DF-54D9-445F-8986-28C5B5D0FE81}" dt="2026-03-04T13:38:20.601" v="572" actId="20577"/>
        <pc:sldMkLst>
          <pc:docMk/>
          <pc:sldMk cId="4112432670" sldId="543"/>
        </pc:sldMkLst>
        <pc:spChg chg="mod">
          <ac:chgData name="Iryna Boholiubova" userId="97f2754b-6108-4869-b9da-f5ad7821c718" providerId="ADAL" clId="{3F3A94DF-54D9-445F-8986-28C5B5D0FE81}" dt="2026-03-04T13:38:20.601" v="572" actId="20577"/>
          <ac:spMkLst>
            <pc:docMk/>
            <pc:sldMk cId="4112432670" sldId="543"/>
            <ac:spMk id="3" creationId="{7F524390-2580-C4EE-B874-FD45FFADE564}"/>
          </ac:spMkLst>
        </pc:spChg>
      </pc:sldChg>
      <pc:sldMasterChg chg="del delSldLayout">
        <pc:chgData name="Iryna Boholiubova" userId="97f2754b-6108-4869-b9da-f5ad7821c718" providerId="ADAL" clId="{3F3A94DF-54D9-445F-8986-28C5B5D0FE81}" dt="2026-03-04T13:12:48.991" v="509" actId="47"/>
        <pc:sldMasterMkLst>
          <pc:docMk/>
          <pc:sldMasterMk cId="662545310" sldId="2147483648"/>
        </pc:sldMasterMkLst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2590187845" sldId="2147483649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1908320578" sldId="2147483650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3885215310" sldId="2147483651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3761970449" sldId="2147483652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4020151298" sldId="2147483653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4285010844" sldId="2147483654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1625212704" sldId="2147483655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3338621712" sldId="2147483656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2998485949" sldId="2147483657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1111070842" sldId="2147483658"/>
          </pc:sldLayoutMkLst>
        </pc:sldLayoutChg>
        <pc:sldLayoutChg chg="del">
          <pc:chgData name="Iryna Boholiubova" userId="97f2754b-6108-4869-b9da-f5ad7821c718" providerId="ADAL" clId="{3F3A94DF-54D9-445F-8986-28C5B5D0FE81}" dt="2026-03-04T13:12:48.991" v="509" actId="47"/>
          <pc:sldLayoutMkLst>
            <pc:docMk/>
            <pc:sldMasterMk cId="662545310" sldId="2147483648"/>
            <pc:sldLayoutMk cId="33445911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FFB1-40CA-4865-82B2-EE685CF72D6A}" type="datetimeFigureOut">
              <a:rPr lang="uk-UA" smtClean="0"/>
              <a:t>11.03.2026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8E7E7-1B9D-4B90-BE9F-5063D9BC59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42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5476" indent="-286722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6886" indent="-229377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5641" indent="-229377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64395" indent="-229377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23150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81904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40659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99413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180B-6711-4C8B-BAA0-D6E05B2B883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5" y="4724957"/>
            <a:ext cx="5489575" cy="4476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9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E191F-5A22-49A5-B012-087C1A74610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10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8E7E7-1B9D-4B90-BE9F-5063D9BC595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54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81AD-3772-3BC0-F36C-5A4B440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F62E9CDC-C41E-3651-0477-DD1C2A16B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E1D6EA54-6DAA-F5EE-69F5-C5AA42AB3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A068417-C1BD-9985-5FD4-B46F4F7B3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E191F-5A22-49A5-B012-087C1A74610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74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5476" indent="-286722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6886" indent="-229377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5641" indent="-229377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64395" indent="-229377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23150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81904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40659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99413" indent="-2293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180B-6711-4C8B-BAA0-D6E05B2B883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5" y="4724957"/>
            <a:ext cx="5489575" cy="4476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42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595" y="6356352"/>
            <a:ext cx="1274805" cy="365125"/>
          </a:xfrm>
        </p:spPr>
        <p:txBody>
          <a:bodyPr/>
          <a:lstStyle/>
          <a:p>
            <a:pPr>
              <a:defRPr/>
            </a:pPr>
            <a:fld id="{5F37B16C-7304-48C6-A6FD-E8AD9D077F11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DA510-1DA6-4DA8-BCE2-99081D210CD8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595" y="6356352"/>
            <a:ext cx="1274805" cy="365125"/>
          </a:xfrm>
        </p:spPr>
        <p:txBody>
          <a:bodyPr/>
          <a:lstStyle/>
          <a:p>
            <a:fld id="{E4B456A7-AE26-40F2-929E-22A53E911F08}" type="datetime1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5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1014-2F7F-4D60-AEDD-7ED91EC523A4}" type="datetime1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55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228-DAB6-48EE-8D34-6C23CE7A0A1C}" type="datetime1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47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38" y="152483"/>
            <a:ext cx="11027725" cy="6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39" y="932493"/>
            <a:ext cx="5220000" cy="53407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63" y="967936"/>
            <a:ext cx="5220000" cy="53052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B76D-1FDD-44FD-8351-7EF81B59B4AE}" type="datetime1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82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7CE8-DF9C-4E7B-ADF1-7F7813F06BC2}" type="datetime1">
              <a:rPr lang="uk-UA" smtClean="0"/>
              <a:t>11.03.2026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1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E54B-7D16-430A-841C-A2614CE7515B}" type="datetime1">
              <a:rPr lang="uk-UA" smtClean="0"/>
              <a:t>11.03.2026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44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F4AA-D5FE-40CF-A036-F8CC157A2072}" type="datetime1">
              <a:rPr lang="uk-UA" smtClean="0"/>
              <a:t>11.03.2026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20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E978-A6F8-465F-90B6-533EE85CCF28}" type="datetime1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03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EF94-DF69-4AE0-A764-F46540E61EFC}" type="datetime1">
              <a:rPr lang="uk-UA" smtClean="0"/>
              <a:t>11.03.2026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97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51E6A4-675D-4345-A0BA-AE416F046E24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t>11.03.2026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8B8CF-7E18-4B3E-9F23-06DB8E0DBF04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ED77-FBC8-4C1F-91D0-2297F48B62DC}" type="datetime1">
              <a:rPr lang="uk-UA" smtClean="0"/>
              <a:t>11.03.2026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5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B6A9C-308D-41E1-BBB0-828339714F9D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C7EE1-3EDD-40A4-ACFA-4CA00C272889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38" y="152483"/>
            <a:ext cx="11027725" cy="6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39" y="932493"/>
            <a:ext cx="5220000" cy="53407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63" y="967936"/>
            <a:ext cx="5220000" cy="53052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95107-5DED-4DC8-ADC5-A0EA12FA3B48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BCE0E-E0F0-4A1E-8B91-C18C48F1D712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0D278-0B1F-469D-A81D-6267B27779C6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BC82-5EA2-433F-9111-1239F624EBEC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18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8565A-FFF5-4E09-8876-5EC1341BD52C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D8E6A-42BD-4DB6-B50D-4BA99CD6E329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FCDEE7-C0BE-431F-993C-23CD4C26ECDE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B1070-BA84-435A-A6F6-F1AFC0CDDB58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A7F38-9831-4B76-A43B-341CC790AA7F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DB89E-F6B2-48CE-9859-3C4BEC7FEB35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9406-9028-4C74-8D33-BD94C347B654}" type="datetime1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11.03.2026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A086D-F12E-451A-9EBF-B19D04A85FA7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" y="6280298"/>
            <a:ext cx="12192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446" y="152483"/>
            <a:ext cx="11219111" cy="62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538" y="1084520"/>
            <a:ext cx="11204925" cy="519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880" y="6422256"/>
            <a:ext cx="129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FA2A-4302-40FE-8279-51AB1DCFE540}" type="datetime1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4222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  <p:grpSp>
        <p:nvGrpSpPr>
          <p:cNvPr id="10" name="Группа 9"/>
          <p:cNvGrpSpPr/>
          <p:nvPr/>
        </p:nvGrpSpPr>
        <p:grpSpPr>
          <a:xfrm>
            <a:off x="305201" y="6286245"/>
            <a:ext cx="1933973" cy="577594"/>
            <a:chOff x="206344" y="6253293"/>
            <a:chExt cx="1933973" cy="577594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44" y="6364196"/>
              <a:ext cx="432000" cy="3886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7" y="6253293"/>
              <a:ext cx="1526400" cy="577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0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5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" y="6280298"/>
            <a:ext cx="12192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446" y="152483"/>
            <a:ext cx="11219111" cy="62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538" y="1084520"/>
            <a:ext cx="11204925" cy="519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880" y="6422256"/>
            <a:ext cx="129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FA2A-4302-40FE-8279-51AB1DCFE540}" type="datetime1">
              <a:rPr lang="uk-UA" smtClean="0"/>
              <a:t>11.03.2026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4222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BD43-B0CE-44C0-8E05-61AA3B62E0C4}" type="slidenum">
              <a:rPr lang="uk-UA" smtClean="0"/>
              <a:t>‹№›</a:t>
            </a:fld>
            <a:endParaRPr lang="uk-UA"/>
          </a:p>
        </p:txBody>
      </p:sp>
      <p:grpSp>
        <p:nvGrpSpPr>
          <p:cNvPr id="10" name="Группа 9"/>
          <p:cNvGrpSpPr/>
          <p:nvPr/>
        </p:nvGrpSpPr>
        <p:grpSpPr>
          <a:xfrm>
            <a:off x="305201" y="6286245"/>
            <a:ext cx="1933973" cy="577594"/>
            <a:chOff x="206344" y="6253293"/>
            <a:chExt cx="1933973" cy="577594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44" y="6364196"/>
              <a:ext cx="432000" cy="3886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7" y="6253293"/>
              <a:ext cx="1526400" cy="577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5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5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510-1DA6-4DA8-BCE2-99081D210CD8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DEECC562-0E30-4D58-BCF3-7BF1DD2B0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16" y="229518"/>
            <a:ext cx="1219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40B8-AAE5-F089-4231-9AAFB913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7BA39-0925-4AD0-989B-5C2036ED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uk-UA" b="1" dirty="0">
                <a:solidFill>
                  <a:srgbClr val="38A26D"/>
                </a:solidFill>
              </a:rPr>
              <a:t>)</a:t>
            </a:r>
          </a:p>
        </p:txBody>
      </p:sp>
      <p:pic>
        <p:nvPicPr>
          <p:cNvPr id="4" name="Рисунок 3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BB7FD57-045B-9476-2702-5F5D0E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5" t="2261" r="63684" b="14361"/>
          <a:stretch>
            <a:fillRect/>
          </a:stretch>
        </p:blipFill>
        <p:spPr>
          <a:xfrm>
            <a:off x="10326633" y="3995941"/>
            <a:ext cx="1216263" cy="1922590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9A216F4-6EEB-5B26-9FFC-5D4418B4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521" r="15970"/>
          <a:stretch>
            <a:fillRect/>
          </a:stretch>
        </p:blipFill>
        <p:spPr>
          <a:xfrm>
            <a:off x="649104" y="3761878"/>
            <a:ext cx="1016415" cy="2249612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8107A98-CB6A-4747-7664-03F8B778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98" r="39926"/>
          <a:stretch>
            <a:fillRect/>
          </a:stretch>
        </p:blipFill>
        <p:spPr>
          <a:xfrm>
            <a:off x="2472489" y="3857708"/>
            <a:ext cx="1011124" cy="2249612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85FCCE6-B55A-DC0F-3004-1BE400F0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37" r="65287"/>
          <a:stretch>
            <a:fillRect/>
          </a:stretch>
        </p:blipFill>
        <p:spPr>
          <a:xfrm>
            <a:off x="4393174" y="4010133"/>
            <a:ext cx="1020965" cy="2271504"/>
          </a:xfrm>
          <a:prstGeom prst="rect">
            <a:avLst/>
          </a:prstGeom>
        </p:spPr>
      </p:pic>
      <p:pic>
        <p:nvPicPr>
          <p:cNvPr id="8" name="Рисунок 7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6EFDE056-59BC-27CC-E9DD-3C6E830E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23" r="39018"/>
          <a:stretch>
            <a:fillRect/>
          </a:stretch>
        </p:blipFill>
        <p:spPr>
          <a:xfrm>
            <a:off x="6313861" y="3849917"/>
            <a:ext cx="1096411" cy="2329417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E900BA7-59A6-6F4B-5650-CAA1ED16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39" r="14797"/>
          <a:stretch>
            <a:fillRect/>
          </a:stretch>
        </p:blipFill>
        <p:spPr>
          <a:xfrm>
            <a:off x="8381522" y="3754087"/>
            <a:ext cx="1117296" cy="2329417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ACA31D8-26CF-8740-C66F-962550C58CE2}"/>
              </a:ext>
            </a:extLst>
          </p:cNvPr>
          <p:cNvSpPr/>
          <p:nvPr/>
        </p:nvSpPr>
        <p:spPr>
          <a:xfrm>
            <a:off x="509706" y="3044640"/>
            <a:ext cx="1257300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Focus</a:t>
            </a:r>
            <a:endParaRPr lang="uk-UA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652B7CB-BBEE-93A3-3618-90A80239602E}"/>
              </a:ext>
            </a:extLst>
          </p:cNvPr>
          <p:cNvSpPr/>
          <p:nvPr/>
        </p:nvSpPr>
        <p:spPr>
          <a:xfrm>
            <a:off x="2244376" y="3067398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Endurance</a:t>
            </a:r>
            <a:endParaRPr lang="uk-UA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9C02A83-4048-DD69-3828-E02B65786738}"/>
              </a:ext>
            </a:extLst>
          </p:cNvPr>
          <p:cNvSpPr/>
          <p:nvPr/>
        </p:nvSpPr>
        <p:spPr>
          <a:xfrm>
            <a:off x="4309441" y="3044632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Radiance</a:t>
            </a:r>
            <a:endParaRPr lang="uk-UA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FE92610-7D3E-3329-80E0-54AA072139F1}"/>
              </a:ext>
            </a:extLst>
          </p:cNvPr>
          <p:cNvSpPr/>
          <p:nvPr/>
        </p:nvSpPr>
        <p:spPr>
          <a:xfrm>
            <a:off x="6305630" y="3046433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Restore</a:t>
            </a:r>
            <a:endParaRPr lang="uk-UA" b="1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B88F4F7-D956-FB61-B068-6518D202C20D}"/>
              </a:ext>
            </a:extLst>
          </p:cNvPr>
          <p:cNvSpPr/>
          <p:nvPr/>
        </p:nvSpPr>
        <p:spPr>
          <a:xfrm>
            <a:off x="8251615" y="3063248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Defence</a:t>
            </a:r>
            <a:endParaRPr lang="uk-UA" b="1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ABBD497-82E4-6636-7B78-AFC0F3E3C592}"/>
              </a:ext>
            </a:extLst>
          </p:cNvPr>
          <p:cNvSpPr/>
          <p:nvPr/>
        </p:nvSpPr>
        <p:spPr>
          <a:xfrm>
            <a:off x="10171973" y="3071349"/>
            <a:ext cx="1778287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Daily Complex</a:t>
            </a:r>
            <a:endParaRPr lang="uk-UA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3DF01-7DA3-F0E3-79DA-CF29B718B91D}"/>
              </a:ext>
            </a:extLst>
          </p:cNvPr>
          <p:cNvSpPr txBox="1"/>
          <p:nvPr/>
        </p:nvSpPr>
        <p:spPr>
          <a:xfrm>
            <a:off x="369856" y="3459140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Пам’ять</a:t>
            </a:r>
            <a:r>
              <a:rPr lang="ru-RU" sz="1400" dirty="0"/>
              <a:t>, фокус, </a:t>
            </a:r>
            <a:r>
              <a:rPr lang="ru-RU" sz="1400" dirty="0" err="1"/>
              <a:t>увага</a:t>
            </a:r>
            <a:endParaRPr lang="uk-UA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515ED6-1457-67AD-D3EA-832DBA261195}"/>
              </a:ext>
            </a:extLst>
          </p:cNvPr>
          <p:cNvSpPr txBox="1"/>
          <p:nvPr/>
        </p:nvSpPr>
        <p:spPr>
          <a:xfrm>
            <a:off x="2060233" y="3459140"/>
            <a:ext cx="224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Енергія</a:t>
            </a:r>
            <a:r>
              <a:rPr lang="ru-RU" sz="1400" dirty="0"/>
              <a:t>, </a:t>
            </a:r>
            <a:r>
              <a:rPr lang="ru-RU" sz="1400" dirty="0" err="1"/>
              <a:t>активність</a:t>
            </a:r>
            <a:r>
              <a:rPr lang="ru-RU" sz="1400" dirty="0"/>
              <a:t>, </a:t>
            </a:r>
            <a:r>
              <a:rPr lang="ru-RU" sz="1400" dirty="0" err="1"/>
              <a:t>витривалість</a:t>
            </a:r>
            <a:endParaRPr lang="uk-UA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A9B81-F0BC-5029-A09C-3B0E00663AC4}"/>
              </a:ext>
            </a:extLst>
          </p:cNvPr>
          <p:cNvSpPr txBox="1"/>
          <p:nvPr/>
        </p:nvSpPr>
        <p:spPr>
          <a:xfrm>
            <a:off x="3883034" y="3448850"/>
            <a:ext cx="230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Антиоксидант, </a:t>
            </a:r>
            <a:r>
              <a:rPr lang="ru-RU" sz="1400" dirty="0" err="1"/>
              <a:t>здоров’я</a:t>
            </a:r>
            <a:r>
              <a:rPr lang="ru-RU" sz="1400" dirty="0"/>
              <a:t> і </a:t>
            </a:r>
            <a:r>
              <a:rPr lang="ru-RU" sz="1400" dirty="0" err="1"/>
              <a:t>молодість</a:t>
            </a:r>
            <a:r>
              <a:rPr lang="ru-RU" sz="1400" dirty="0"/>
              <a:t> </a:t>
            </a:r>
            <a:r>
              <a:rPr lang="ru-RU" sz="1400" dirty="0" err="1"/>
              <a:t>шкіри</a:t>
            </a:r>
            <a:endParaRPr lang="uk-UA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C9524-04FE-EC34-F47B-1D5C031E1DE9}"/>
              </a:ext>
            </a:extLst>
          </p:cNvPr>
          <p:cNvSpPr txBox="1"/>
          <p:nvPr/>
        </p:nvSpPr>
        <p:spPr>
          <a:xfrm>
            <a:off x="6100672" y="3429000"/>
            <a:ext cx="166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Антистрес</a:t>
            </a:r>
            <a:r>
              <a:rPr lang="ru-RU" sz="1400" dirty="0"/>
              <a:t> та здоровий сон</a:t>
            </a:r>
            <a:endParaRPr lang="uk-UA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C9F185-CA48-2DE1-4315-EE555185FE31}"/>
              </a:ext>
            </a:extLst>
          </p:cNvPr>
          <p:cNvSpPr txBox="1"/>
          <p:nvPr/>
        </p:nvSpPr>
        <p:spPr>
          <a:xfrm>
            <a:off x="7996324" y="3459140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Імунітет</a:t>
            </a:r>
            <a:endParaRPr lang="uk-UA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8FAA42-9000-9D77-90AB-6AB48059DB6A}"/>
              </a:ext>
            </a:extLst>
          </p:cNvPr>
          <p:cNvSpPr txBox="1"/>
          <p:nvPr/>
        </p:nvSpPr>
        <p:spPr>
          <a:xfrm>
            <a:off x="10011188" y="3462010"/>
            <a:ext cx="209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Щоденний</a:t>
            </a:r>
            <a:r>
              <a:rPr lang="ru-RU" sz="1400" dirty="0"/>
              <a:t> </a:t>
            </a:r>
            <a:r>
              <a:rPr lang="ru-RU" sz="1400" dirty="0" err="1"/>
              <a:t>комплексний</a:t>
            </a:r>
            <a:r>
              <a:rPr lang="ru-RU" sz="1400" dirty="0"/>
              <a:t> </a:t>
            </a:r>
            <a:r>
              <a:rPr lang="ru-RU" sz="1400" dirty="0" err="1"/>
              <a:t>захист</a:t>
            </a:r>
            <a:endParaRPr lang="uk-U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F2E5F-6675-1734-938F-7423CB64E2CF}"/>
              </a:ext>
            </a:extLst>
          </p:cNvPr>
          <p:cNvSpPr txBox="1"/>
          <p:nvPr/>
        </p:nvSpPr>
        <p:spPr>
          <a:xfrm>
            <a:off x="482561" y="2641998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Lion’s Mane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6AE6E8-AFBB-FC69-2283-420263F2D8FB}"/>
              </a:ext>
            </a:extLst>
          </p:cNvPr>
          <p:cNvSpPr txBox="1"/>
          <p:nvPr/>
        </p:nvSpPr>
        <p:spPr>
          <a:xfrm>
            <a:off x="2280064" y="2630968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Cordyceps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6B020-AC76-32E1-4A15-088612B0BB29}"/>
              </a:ext>
            </a:extLst>
          </p:cNvPr>
          <p:cNvSpPr txBox="1"/>
          <p:nvPr/>
        </p:nvSpPr>
        <p:spPr>
          <a:xfrm>
            <a:off x="4521098" y="2640615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Chaga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04CF11-02E5-D1E4-6F9F-CB7A24987046}"/>
              </a:ext>
            </a:extLst>
          </p:cNvPr>
          <p:cNvSpPr txBox="1"/>
          <p:nvPr/>
        </p:nvSpPr>
        <p:spPr>
          <a:xfrm>
            <a:off x="6448396" y="2637140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8A26D"/>
                </a:solidFill>
              </a:rPr>
              <a:t>Reishi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751453-581C-733E-C33B-01458590E8D2}"/>
              </a:ext>
            </a:extLst>
          </p:cNvPr>
          <p:cNvSpPr txBox="1"/>
          <p:nvPr/>
        </p:nvSpPr>
        <p:spPr>
          <a:xfrm>
            <a:off x="8214052" y="2605054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Turkey Tail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8EFFCE-FC27-9AC9-A8CD-2AC9841E39E6}"/>
              </a:ext>
            </a:extLst>
          </p:cNvPr>
          <p:cNvSpPr txBox="1"/>
          <p:nvPr/>
        </p:nvSpPr>
        <p:spPr>
          <a:xfrm>
            <a:off x="10030736" y="2630968"/>
            <a:ext cx="204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Multi-Mushroom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5790D8-CE42-2CE5-6C00-2A66D8035EDD}"/>
              </a:ext>
            </a:extLst>
          </p:cNvPr>
          <p:cNvSpPr txBox="1"/>
          <p:nvPr/>
        </p:nvSpPr>
        <p:spPr>
          <a:xfrm>
            <a:off x="320688" y="1248335"/>
            <a:ext cx="1136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Шрумбум</a:t>
            </a:r>
            <a:r>
              <a:rPr lang="uk-UA" dirty="0"/>
              <a:t> - концентрована сила функціональних грибів для енергії, пам'яті, імунітету, спокою, краси та щоденної активності. </a:t>
            </a:r>
          </a:p>
          <a:p>
            <a:r>
              <a:rPr lang="uk-UA" dirty="0"/>
              <a:t>Тільки екстракти плодових тіл з високим вмістом активних бета-</a:t>
            </a:r>
            <a:r>
              <a:rPr lang="uk-UA" dirty="0" err="1"/>
              <a:t>глюканів</a:t>
            </a:r>
            <a:r>
              <a:rPr lang="uk-UA" dirty="0"/>
              <a:t>, щоб кожен гриб виконував свою функцію на максимум!</a:t>
            </a:r>
          </a:p>
        </p:txBody>
      </p:sp>
    </p:spTree>
    <p:extLst>
      <p:ext uri="{BB962C8B-B14F-4D97-AF65-F5344CB8AC3E}">
        <p14:creationId xmlns:p14="http://schemas.microsoft.com/office/powerpoint/2010/main" val="387730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DA510-1DA6-4DA8-BCE2-99081D210CD8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8C203-8CEF-4451-B302-441E1FA9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" y="0"/>
            <a:ext cx="1219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81441-A544-511F-0CF3-28454DDD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uk-UA" b="1" dirty="0">
                <a:solidFill>
                  <a:srgbClr val="38A26D"/>
                </a:solidFill>
              </a:rPr>
              <a:t>)</a:t>
            </a:r>
          </a:p>
        </p:txBody>
      </p:sp>
      <p:pic>
        <p:nvPicPr>
          <p:cNvPr id="4" name="Рисунок 3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B86B881-AD1E-EB32-8AC0-7A5CF48C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5" t="2261" r="63684" b="14361"/>
          <a:stretch>
            <a:fillRect/>
          </a:stretch>
        </p:blipFill>
        <p:spPr>
          <a:xfrm>
            <a:off x="10326633" y="3995941"/>
            <a:ext cx="1216263" cy="1922590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8245C7F-1A1A-6518-4B94-75867F4F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521" r="15970"/>
          <a:stretch>
            <a:fillRect/>
          </a:stretch>
        </p:blipFill>
        <p:spPr>
          <a:xfrm>
            <a:off x="649104" y="3761878"/>
            <a:ext cx="1016415" cy="2249612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97550FD-638B-90A9-DBAA-ABA42AD18D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98" r="39926"/>
          <a:stretch>
            <a:fillRect/>
          </a:stretch>
        </p:blipFill>
        <p:spPr>
          <a:xfrm>
            <a:off x="2472489" y="3857708"/>
            <a:ext cx="1011124" cy="2249612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1833685-57E9-2E69-1DFE-9B919277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37" r="65287"/>
          <a:stretch>
            <a:fillRect/>
          </a:stretch>
        </p:blipFill>
        <p:spPr>
          <a:xfrm>
            <a:off x="4393174" y="4010133"/>
            <a:ext cx="1020965" cy="2271504"/>
          </a:xfrm>
          <a:prstGeom prst="rect">
            <a:avLst/>
          </a:prstGeom>
        </p:spPr>
      </p:pic>
      <p:pic>
        <p:nvPicPr>
          <p:cNvPr id="8" name="Рисунок 7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60B23AA-14FF-A607-7E52-9577688D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23" r="39018"/>
          <a:stretch>
            <a:fillRect/>
          </a:stretch>
        </p:blipFill>
        <p:spPr>
          <a:xfrm>
            <a:off x="6313861" y="3849917"/>
            <a:ext cx="1096411" cy="2329417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42CDF4A-3174-7DF9-73A1-2B801B40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39" r="14797"/>
          <a:stretch>
            <a:fillRect/>
          </a:stretch>
        </p:blipFill>
        <p:spPr>
          <a:xfrm>
            <a:off x="8381522" y="3754087"/>
            <a:ext cx="1117296" cy="2329417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B93B26A-97C4-A804-C5C8-2AC46C2BC626}"/>
              </a:ext>
            </a:extLst>
          </p:cNvPr>
          <p:cNvSpPr/>
          <p:nvPr/>
        </p:nvSpPr>
        <p:spPr>
          <a:xfrm>
            <a:off x="509706" y="3044640"/>
            <a:ext cx="1257300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Focus</a:t>
            </a:r>
            <a:endParaRPr lang="uk-UA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A28ADB9-87F0-99F7-7AE8-52A50D368767}"/>
              </a:ext>
            </a:extLst>
          </p:cNvPr>
          <p:cNvSpPr/>
          <p:nvPr/>
        </p:nvSpPr>
        <p:spPr>
          <a:xfrm>
            <a:off x="2244376" y="3067398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Endurance</a:t>
            </a:r>
            <a:endParaRPr lang="uk-UA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428C461-6755-8A7A-5725-6AC70B0AFE8F}"/>
              </a:ext>
            </a:extLst>
          </p:cNvPr>
          <p:cNvSpPr/>
          <p:nvPr/>
        </p:nvSpPr>
        <p:spPr>
          <a:xfrm>
            <a:off x="4309441" y="3044632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Radiance</a:t>
            </a:r>
            <a:endParaRPr lang="uk-UA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E12EB56-7C21-DBC2-5443-EEA80673BADE}"/>
              </a:ext>
            </a:extLst>
          </p:cNvPr>
          <p:cNvSpPr/>
          <p:nvPr/>
        </p:nvSpPr>
        <p:spPr>
          <a:xfrm>
            <a:off x="6305630" y="3046433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Restore</a:t>
            </a:r>
            <a:endParaRPr lang="uk-UA" b="1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DD9C712-321F-B492-7BC3-D4F0DFB4ABAD}"/>
              </a:ext>
            </a:extLst>
          </p:cNvPr>
          <p:cNvSpPr/>
          <p:nvPr/>
        </p:nvSpPr>
        <p:spPr>
          <a:xfrm>
            <a:off x="8251615" y="3063248"/>
            <a:ext cx="1352945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Defence</a:t>
            </a:r>
            <a:endParaRPr lang="uk-UA" b="1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CD9D846-1D9E-7FE5-8AFB-C0A16FE9AD1D}"/>
              </a:ext>
            </a:extLst>
          </p:cNvPr>
          <p:cNvSpPr/>
          <p:nvPr/>
        </p:nvSpPr>
        <p:spPr>
          <a:xfrm>
            <a:off x="10171973" y="3071349"/>
            <a:ext cx="1778287" cy="331470"/>
          </a:xfrm>
          <a:prstGeom prst="rect">
            <a:avLst/>
          </a:prstGeom>
          <a:solidFill>
            <a:srgbClr val="38A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Daily Complex</a:t>
            </a:r>
            <a:endParaRPr lang="uk-UA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613AE-1E8F-0490-9B9B-07DFECDCEEB0}"/>
              </a:ext>
            </a:extLst>
          </p:cNvPr>
          <p:cNvSpPr txBox="1"/>
          <p:nvPr/>
        </p:nvSpPr>
        <p:spPr>
          <a:xfrm>
            <a:off x="369856" y="3459140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Пам’ять</a:t>
            </a:r>
            <a:r>
              <a:rPr lang="ru-RU" sz="1400" dirty="0"/>
              <a:t>, фокус, </a:t>
            </a:r>
            <a:r>
              <a:rPr lang="ru-RU" sz="1400" dirty="0" err="1"/>
              <a:t>увага</a:t>
            </a:r>
            <a:endParaRPr lang="uk-UA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C8C01-7D22-7F29-55B0-8C8A7F53166C}"/>
              </a:ext>
            </a:extLst>
          </p:cNvPr>
          <p:cNvSpPr txBox="1"/>
          <p:nvPr/>
        </p:nvSpPr>
        <p:spPr>
          <a:xfrm>
            <a:off x="2060233" y="3459140"/>
            <a:ext cx="224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Енергія</a:t>
            </a:r>
            <a:r>
              <a:rPr lang="ru-RU" sz="1400" dirty="0"/>
              <a:t>, </a:t>
            </a:r>
            <a:r>
              <a:rPr lang="ru-RU" sz="1400" dirty="0" err="1"/>
              <a:t>активність</a:t>
            </a:r>
            <a:r>
              <a:rPr lang="ru-RU" sz="1400" dirty="0"/>
              <a:t>, </a:t>
            </a:r>
            <a:r>
              <a:rPr lang="ru-RU" sz="1400" dirty="0" err="1"/>
              <a:t>витривалість</a:t>
            </a:r>
            <a:endParaRPr lang="uk-UA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90C3D2-1B1A-A1D8-DD62-73B052010FE9}"/>
              </a:ext>
            </a:extLst>
          </p:cNvPr>
          <p:cNvSpPr txBox="1"/>
          <p:nvPr/>
        </p:nvSpPr>
        <p:spPr>
          <a:xfrm>
            <a:off x="3883034" y="3448850"/>
            <a:ext cx="230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Антиоксидант, </a:t>
            </a:r>
            <a:r>
              <a:rPr lang="ru-RU" sz="1400" dirty="0" err="1"/>
              <a:t>здоров’я</a:t>
            </a:r>
            <a:r>
              <a:rPr lang="ru-RU" sz="1400" dirty="0"/>
              <a:t> і </a:t>
            </a:r>
            <a:r>
              <a:rPr lang="ru-RU" sz="1400" dirty="0" err="1"/>
              <a:t>молодість</a:t>
            </a:r>
            <a:r>
              <a:rPr lang="ru-RU" sz="1400" dirty="0"/>
              <a:t> </a:t>
            </a:r>
            <a:r>
              <a:rPr lang="ru-RU" sz="1400" dirty="0" err="1"/>
              <a:t>шкіри</a:t>
            </a:r>
            <a:endParaRPr lang="uk-UA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663A82-7269-52DB-AE6B-951C18A622E5}"/>
              </a:ext>
            </a:extLst>
          </p:cNvPr>
          <p:cNvSpPr txBox="1"/>
          <p:nvPr/>
        </p:nvSpPr>
        <p:spPr>
          <a:xfrm>
            <a:off x="6100672" y="3429000"/>
            <a:ext cx="166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Антистрес</a:t>
            </a:r>
            <a:r>
              <a:rPr lang="ru-RU" sz="1400" dirty="0"/>
              <a:t> та здоровий сон</a:t>
            </a:r>
            <a:endParaRPr lang="uk-UA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F75FD-60BE-D1AD-6C57-51CE44FE3404}"/>
              </a:ext>
            </a:extLst>
          </p:cNvPr>
          <p:cNvSpPr txBox="1"/>
          <p:nvPr/>
        </p:nvSpPr>
        <p:spPr>
          <a:xfrm>
            <a:off x="7996324" y="3459140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Імунітет</a:t>
            </a:r>
            <a:endParaRPr lang="uk-UA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D1656-CE24-D73B-5570-D213C018D77E}"/>
              </a:ext>
            </a:extLst>
          </p:cNvPr>
          <p:cNvSpPr txBox="1"/>
          <p:nvPr/>
        </p:nvSpPr>
        <p:spPr>
          <a:xfrm>
            <a:off x="10011188" y="3462010"/>
            <a:ext cx="209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Щоденний</a:t>
            </a:r>
            <a:r>
              <a:rPr lang="ru-RU" sz="1400" dirty="0"/>
              <a:t> </a:t>
            </a:r>
            <a:r>
              <a:rPr lang="ru-RU" sz="1400" dirty="0" err="1"/>
              <a:t>комплексний</a:t>
            </a:r>
            <a:r>
              <a:rPr lang="ru-RU" sz="1400" dirty="0"/>
              <a:t> </a:t>
            </a:r>
            <a:r>
              <a:rPr lang="ru-RU" sz="1400" dirty="0" err="1"/>
              <a:t>захист</a:t>
            </a:r>
            <a:endParaRPr lang="uk-U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6915-2679-145B-C582-19245CFB9F43}"/>
              </a:ext>
            </a:extLst>
          </p:cNvPr>
          <p:cNvSpPr txBox="1"/>
          <p:nvPr/>
        </p:nvSpPr>
        <p:spPr>
          <a:xfrm>
            <a:off x="482561" y="2641998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Lion’s Mane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26AAC-95ED-8455-CFA3-38F70877020D}"/>
              </a:ext>
            </a:extLst>
          </p:cNvPr>
          <p:cNvSpPr txBox="1"/>
          <p:nvPr/>
        </p:nvSpPr>
        <p:spPr>
          <a:xfrm>
            <a:off x="2280064" y="2630968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Cordyceps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C226A9-FD0F-7B03-077E-B090B54B12A2}"/>
              </a:ext>
            </a:extLst>
          </p:cNvPr>
          <p:cNvSpPr txBox="1"/>
          <p:nvPr/>
        </p:nvSpPr>
        <p:spPr>
          <a:xfrm>
            <a:off x="4521098" y="2640615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Chaga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C693F7-0786-305B-E67A-B56365B5051A}"/>
              </a:ext>
            </a:extLst>
          </p:cNvPr>
          <p:cNvSpPr txBox="1"/>
          <p:nvPr/>
        </p:nvSpPr>
        <p:spPr>
          <a:xfrm>
            <a:off x="6448396" y="2637140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8A26D"/>
                </a:solidFill>
              </a:rPr>
              <a:t>Reishi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7C4AF7-E166-32BD-00DB-8889C0F3C2CF}"/>
              </a:ext>
            </a:extLst>
          </p:cNvPr>
          <p:cNvSpPr txBox="1"/>
          <p:nvPr/>
        </p:nvSpPr>
        <p:spPr>
          <a:xfrm>
            <a:off x="8214052" y="2605054"/>
            <a:ext cx="16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Turkey Tail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8768E-3C4F-2A48-09A3-1E0E2525472F}"/>
              </a:ext>
            </a:extLst>
          </p:cNvPr>
          <p:cNvSpPr txBox="1"/>
          <p:nvPr/>
        </p:nvSpPr>
        <p:spPr>
          <a:xfrm>
            <a:off x="10030736" y="2630968"/>
            <a:ext cx="204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A26D"/>
                </a:solidFill>
              </a:rPr>
              <a:t>Multi-Mushroom</a:t>
            </a:r>
            <a:endParaRPr lang="uk-UA" b="1" dirty="0">
              <a:solidFill>
                <a:srgbClr val="38A26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7EC062-A85F-AA51-B61C-DBBC5B998DBB}"/>
              </a:ext>
            </a:extLst>
          </p:cNvPr>
          <p:cNvSpPr txBox="1"/>
          <p:nvPr/>
        </p:nvSpPr>
        <p:spPr>
          <a:xfrm>
            <a:off x="320688" y="1248335"/>
            <a:ext cx="1136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Шрумбум</a:t>
            </a:r>
            <a:r>
              <a:rPr lang="uk-UA" dirty="0"/>
              <a:t> - концентрована сила функціональних грибів для енергії, пам'яті, імунітету, спокою, краси та щоденної активності. </a:t>
            </a:r>
          </a:p>
          <a:p>
            <a:r>
              <a:rPr lang="uk-UA" dirty="0"/>
              <a:t>Тільки екстракти плодових тіл з високим вмістом активних бета-</a:t>
            </a:r>
            <a:r>
              <a:rPr lang="uk-UA" dirty="0" err="1"/>
              <a:t>глюканів</a:t>
            </a:r>
            <a:r>
              <a:rPr lang="uk-UA" dirty="0"/>
              <a:t>, щоб кожен гриб виконував свою функцію на максимум!</a:t>
            </a:r>
          </a:p>
        </p:txBody>
      </p:sp>
    </p:spTree>
    <p:extLst>
      <p:ext uri="{BB962C8B-B14F-4D97-AF65-F5344CB8AC3E}">
        <p14:creationId xmlns:p14="http://schemas.microsoft.com/office/powerpoint/2010/main" val="8992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624AA-B6E4-97E5-9881-820DB2B8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: </a:t>
            </a:r>
            <a:r>
              <a:rPr lang="uk-UA" b="1" dirty="0" err="1">
                <a:solidFill>
                  <a:srgbClr val="38A26D"/>
                </a:solidFill>
              </a:rPr>
              <a:t>Експертність</a:t>
            </a:r>
            <a:r>
              <a:rPr lang="uk-UA" b="1" dirty="0">
                <a:solidFill>
                  <a:srgbClr val="38A26D"/>
                </a:solidFill>
              </a:rPr>
              <a:t> у деталях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FCB9329-878B-4E21-0674-0CE4DF8F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4275B103-D6CD-E52E-3818-19B2D5EE639F}"/>
              </a:ext>
            </a:extLst>
          </p:cNvPr>
          <p:cNvSpPr/>
          <p:nvPr/>
        </p:nvSpPr>
        <p:spPr>
          <a:xfrm>
            <a:off x="486446" y="1160206"/>
            <a:ext cx="5291234" cy="22687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25393CC-7289-5AE3-36C0-7DA6ABC6E2EC}"/>
              </a:ext>
            </a:extLst>
          </p:cNvPr>
          <p:cNvSpPr/>
          <p:nvPr/>
        </p:nvSpPr>
        <p:spPr>
          <a:xfrm>
            <a:off x="1322438" y="1253755"/>
            <a:ext cx="3418020" cy="448524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48146BC-BEF1-B429-408F-22B492D29D8F}"/>
              </a:ext>
            </a:extLst>
          </p:cNvPr>
          <p:cNvSpPr/>
          <p:nvPr/>
        </p:nvSpPr>
        <p:spPr>
          <a:xfrm>
            <a:off x="5928851" y="1143000"/>
            <a:ext cx="5614219" cy="22687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544E9EC-47B7-88B4-D57F-5DE916DCAD8E}"/>
              </a:ext>
            </a:extLst>
          </p:cNvPr>
          <p:cNvSpPr/>
          <p:nvPr/>
        </p:nvSpPr>
        <p:spPr>
          <a:xfrm>
            <a:off x="486445" y="3741174"/>
            <a:ext cx="5341877" cy="22687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FC397642-64D8-A0DB-D713-88F8F536B81A}"/>
              </a:ext>
            </a:extLst>
          </p:cNvPr>
          <p:cNvSpPr/>
          <p:nvPr/>
        </p:nvSpPr>
        <p:spPr>
          <a:xfrm>
            <a:off x="6011923" y="3741174"/>
            <a:ext cx="5531147" cy="22687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3B0480BB-62CD-0F72-FD90-328B55D342FC}"/>
              </a:ext>
            </a:extLst>
          </p:cNvPr>
          <p:cNvSpPr/>
          <p:nvPr/>
        </p:nvSpPr>
        <p:spPr>
          <a:xfrm>
            <a:off x="7026950" y="1191583"/>
            <a:ext cx="3418020" cy="448524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C284-8EF6-08CF-08DC-8F7B1AB3F080}"/>
              </a:ext>
            </a:extLst>
          </p:cNvPr>
          <p:cNvSpPr txBox="1"/>
          <p:nvPr/>
        </p:nvSpPr>
        <p:spPr>
          <a:xfrm>
            <a:off x="1322438" y="1231179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Функціональні (медичні) гриби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B587C-8C82-7DEE-1852-B398BDA06214}"/>
              </a:ext>
            </a:extLst>
          </p:cNvPr>
          <p:cNvSpPr txBox="1"/>
          <p:nvPr/>
        </p:nvSpPr>
        <p:spPr>
          <a:xfrm>
            <a:off x="838200" y="1747512"/>
            <a:ext cx="44908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uk-UA" sz="1400" dirty="0">
                <a:latin typeface="Google Sans Text"/>
              </a:rPr>
              <a:t>Г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риби, які мають 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доведену біологічну активність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. </a:t>
            </a:r>
          </a:p>
          <a:p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Вони мають спільні ефекти (наприклад, вплив на імунітет), а також кожному грибу властива своя унікальна 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функція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– вплив на мозок, чи на шкіру, чи регуляція стресу тощо</a:t>
            </a:r>
            <a:endParaRPr lang="uk-UA" sz="1400" dirty="0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30D35673-BAA0-F695-1EAE-3ED563C721C3}"/>
              </a:ext>
            </a:extLst>
          </p:cNvPr>
          <p:cNvSpPr/>
          <p:nvPr/>
        </p:nvSpPr>
        <p:spPr>
          <a:xfrm>
            <a:off x="1322438" y="3809079"/>
            <a:ext cx="3418020" cy="448524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3EAD2-D1E9-9E86-D4B1-789FD3B6E6DA}"/>
              </a:ext>
            </a:extLst>
          </p:cNvPr>
          <p:cNvSpPr txBox="1"/>
          <p:nvPr/>
        </p:nvSpPr>
        <p:spPr>
          <a:xfrm>
            <a:off x="8271387" y="1231179"/>
            <a:ext cx="1344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uk-UA" sz="1800" b="1" dirty="0">
                <a:latin typeface="Google Sans Text"/>
              </a:rPr>
              <a:t>β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-</a:t>
            </a:r>
            <a:r>
              <a:rPr kumimoji="0" lang="uk-UA" altLang="uk-UA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глюкани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48883-316D-F7B8-7D52-C384F0DD7249}"/>
              </a:ext>
            </a:extLst>
          </p:cNvPr>
          <p:cNvSpPr txBox="1"/>
          <p:nvPr/>
        </p:nvSpPr>
        <p:spPr>
          <a:xfrm>
            <a:off x="6165077" y="1600511"/>
            <a:ext cx="50375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latin typeface="Google Sans Text"/>
              </a:rPr>
              <a:t>Активні сполуки </a:t>
            </a:r>
            <a:r>
              <a:rPr lang="uk-UA" sz="1400" dirty="0">
                <a:latin typeface="Google Sans Text"/>
              </a:rPr>
              <a:t>(полісахариди), що відповідають за лікувальну дію грибів (зокрема, </a:t>
            </a:r>
            <a:r>
              <a:rPr lang="uk-UA" sz="1400" dirty="0" err="1">
                <a:latin typeface="Google Sans Text"/>
              </a:rPr>
              <a:t>імуномодулюючу</a:t>
            </a:r>
            <a:r>
              <a:rPr lang="uk-UA" sz="1400" dirty="0">
                <a:latin typeface="Google Sans Text"/>
              </a:rPr>
              <a:t>)</a:t>
            </a:r>
          </a:p>
          <a:p>
            <a:r>
              <a:rPr lang="uk-UA" sz="1400" dirty="0">
                <a:latin typeface="Google Sans Text"/>
              </a:rPr>
              <a:t>Їх точна кількість у складі (</a:t>
            </a:r>
            <a:r>
              <a:rPr lang="uk-UA" sz="1400" b="1" dirty="0">
                <a:latin typeface="Google Sans Text"/>
              </a:rPr>
              <a:t>стандартизація</a:t>
            </a:r>
            <a:r>
              <a:rPr lang="uk-UA" sz="1400" dirty="0">
                <a:latin typeface="Google Sans Text"/>
              </a:rPr>
              <a:t>) – реальний показник ефективності і якості.</a:t>
            </a:r>
          </a:p>
          <a:p>
            <a:r>
              <a:rPr lang="uk-UA" sz="1400" dirty="0"/>
              <a:t>Гриб може містити багато полісахаридів, але не всі вони корисні (наприклад, крохмаль із зерна, на якому вирощували гриб, теж є полісахаридом).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6A22F0A-A15B-B0ED-CA2C-79BB9CE82363}"/>
              </a:ext>
            </a:extLst>
          </p:cNvPr>
          <p:cNvSpPr/>
          <p:nvPr/>
        </p:nvSpPr>
        <p:spPr>
          <a:xfrm>
            <a:off x="7026950" y="3768279"/>
            <a:ext cx="3418020" cy="448524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7B217-D07D-F1C9-B033-B147D257D086}"/>
              </a:ext>
            </a:extLst>
          </p:cNvPr>
          <p:cNvSpPr txBox="1"/>
          <p:nvPr/>
        </p:nvSpPr>
        <p:spPr>
          <a:xfrm>
            <a:off x="1941871" y="3831640"/>
            <a:ext cx="235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Тільки плодові тіла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0B9EA-68B1-A5CC-C31C-FF608D43C498}"/>
              </a:ext>
            </a:extLst>
          </p:cNvPr>
          <p:cNvSpPr txBox="1"/>
          <p:nvPr/>
        </p:nvSpPr>
        <p:spPr>
          <a:xfrm>
            <a:off x="639097" y="4200972"/>
            <a:ext cx="50193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dirty="0"/>
              <a:t>Гриб складається з </a:t>
            </a:r>
            <a:r>
              <a:rPr lang="uk-UA" sz="1400" b="1" dirty="0"/>
              <a:t>міцелію</a:t>
            </a:r>
            <a:r>
              <a:rPr lang="uk-UA" sz="1400" dirty="0"/>
              <a:t> (підземна «грибниця») та </a:t>
            </a:r>
            <a:r>
              <a:rPr lang="uk-UA" sz="1400" b="1" dirty="0"/>
              <a:t>плодового тіла</a:t>
            </a:r>
            <a:r>
              <a:rPr lang="uk-UA" sz="1400" dirty="0"/>
              <a:t> («шапка»).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/>
              <a:t>Проблема міцелію: </a:t>
            </a:r>
            <a:r>
              <a:rPr lang="uk-UA" sz="1400" dirty="0"/>
              <a:t>його вирощують на зерні (рис, овес). Тому в кінцевий продукт потрапляє до </a:t>
            </a:r>
            <a:r>
              <a:rPr lang="uk-UA" sz="1400" b="1" dirty="0"/>
              <a:t>60-70% крохмалю</a:t>
            </a:r>
            <a:r>
              <a:rPr lang="uk-UA" sz="1400" dirty="0"/>
              <a:t> з цього зерна, а не корисних речовин.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/>
              <a:t>Перевага Плодового Тіла:</a:t>
            </a:r>
            <a:r>
              <a:rPr lang="uk-UA" sz="1400" dirty="0"/>
              <a:t> Саме тут гриб накопичує максимальну концентрацію бета-</a:t>
            </a:r>
            <a:r>
              <a:rPr lang="uk-UA" sz="1400" dirty="0" err="1"/>
              <a:t>глюканів</a:t>
            </a:r>
            <a:r>
              <a:rPr lang="uk-UA" sz="1400" dirty="0"/>
              <a:t> та специфічних </a:t>
            </a:r>
            <a:r>
              <a:rPr lang="uk-UA" sz="1400" dirty="0" err="1"/>
              <a:t>сполук</a:t>
            </a:r>
            <a:r>
              <a:rPr lang="uk-UA" sz="1400" dirty="0"/>
              <a:t> (наприклад, </a:t>
            </a:r>
            <a:r>
              <a:rPr lang="uk-UA" sz="1400" dirty="0" err="1"/>
              <a:t>еринацинів</a:t>
            </a:r>
            <a:r>
              <a:rPr lang="uk-UA" sz="1400" dirty="0"/>
              <a:t> чи </a:t>
            </a:r>
            <a:r>
              <a:rPr lang="uk-UA" sz="1400" dirty="0" err="1"/>
              <a:t>кордицепіну</a:t>
            </a:r>
            <a:r>
              <a:rPr lang="uk-UA" sz="1400" dirty="0"/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610A5C-C77C-F8EA-48C2-5F727CE8F8C6}"/>
              </a:ext>
            </a:extLst>
          </p:cNvPr>
          <p:cNvSpPr txBox="1"/>
          <p:nvPr/>
        </p:nvSpPr>
        <p:spPr>
          <a:xfrm>
            <a:off x="7310284" y="3768279"/>
            <a:ext cx="3416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Екстракти</a:t>
            </a:r>
            <a:r>
              <a:rPr lang="ru-RU" b="1" dirty="0"/>
              <a:t>, а не порошок</a:t>
            </a:r>
            <a:endParaRPr lang="uk-UA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9572B-A5B9-A037-7798-B8B28376EBCA}"/>
              </a:ext>
            </a:extLst>
          </p:cNvPr>
          <p:cNvSpPr txBox="1"/>
          <p:nvPr/>
        </p:nvSpPr>
        <p:spPr>
          <a:xfrm>
            <a:off x="6011923" y="4137611"/>
            <a:ext cx="55311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dirty="0"/>
              <a:t>Клітинна стінка грибів складається з </a:t>
            </a:r>
            <a:r>
              <a:rPr lang="uk-UA" sz="1400" b="1" dirty="0"/>
              <a:t>хітину</a:t>
            </a:r>
            <a:r>
              <a:rPr lang="uk-UA" sz="1400" dirty="0"/>
              <a:t> — тієї ж речовини, що і панцир краба. Наш організм не може його перетравити, а отже, не може дістати корисні речовини «зсередини» грибної клітини.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 err="1"/>
              <a:t>Екстракціїя</a:t>
            </a:r>
            <a:r>
              <a:rPr lang="uk-UA" sz="1400" dirty="0"/>
              <a:t> руйнує хітинову стінку та вивільнює бета-</a:t>
            </a:r>
            <a:r>
              <a:rPr lang="uk-UA" sz="1400" dirty="0" err="1"/>
              <a:t>глюкани</a:t>
            </a:r>
            <a:endParaRPr lang="uk-UA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/>
              <a:t>Ефективність:</a:t>
            </a:r>
            <a:r>
              <a:rPr lang="uk-UA" sz="1400" dirty="0"/>
              <a:t> Одна капсула екстракту 10:1 може замінити 10 капсул висушеного меленого гриба.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 err="1"/>
              <a:t>Біодоступність</a:t>
            </a:r>
            <a:r>
              <a:rPr lang="uk-UA" sz="1400" b="1" dirty="0"/>
              <a:t>:</a:t>
            </a:r>
            <a:r>
              <a:rPr lang="uk-UA" sz="1400" dirty="0"/>
              <a:t> Екстракт засвоюється на 90-100%, тоді як порошок — лише на 5-10%.</a:t>
            </a:r>
          </a:p>
        </p:txBody>
      </p:sp>
    </p:spTree>
    <p:extLst>
      <p:ext uri="{BB962C8B-B14F-4D97-AF65-F5344CB8AC3E}">
        <p14:creationId xmlns:p14="http://schemas.microsoft.com/office/powerpoint/2010/main" val="35875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881E5-31EC-7771-68BA-A6BE68BE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Лайнс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Мейн</a:t>
            </a:r>
            <a:r>
              <a:rPr lang="uk-UA" b="1" dirty="0">
                <a:solidFill>
                  <a:srgbClr val="38A26D"/>
                </a:solidFill>
              </a:rPr>
              <a:t> Фокус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Lion’s Mane Focus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>
              <a:solidFill>
                <a:srgbClr val="38A26D"/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7F41A6-A4A5-C6F4-271A-6E715C26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uk-UA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24A3A22E-4B1D-EE5A-409E-0DF5574BEE4E}"/>
              </a:ext>
            </a:extLst>
          </p:cNvPr>
          <p:cNvSpPr/>
          <p:nvPr/>
        </p:nvSpPr>
        <p:spPr>
          <a:xfrm>
            <a:off x="2510831" y="2559005"/>
            <a:ext cx="8963413" cy="1853972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C65749F-7FF3-C0FD-3242-13511AF5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521" r="15970"/>
          <a:stretch>
            <a:fillRect/>
          </a:stretch>
        </p:blipFill>
        <p:spPr>
          <a:xfrm>
            <a:off x="786756" y="1529955"/>
            <a:ext cx="1458604" cy="322830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8D8A98F-346A-84D2-629C-2F221A4EAA1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10830" y="2626615"/>
            <a:ext cx="908140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Активні речовини: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Містить бета-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глюкани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та дві унікальні групи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сполук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uk-UA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еринацини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uk-UA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гериценони</a:t>
            </a:r>
            <a:r>
              <a:rPr lang="uk-UA" altLang="uk-UA" sz="1400" dirty="0">
                <a:latin typeface="Arial" panose="020B0604020202020204" pitchFamily="34" charset="0"/>
              </a:rPr>
              <a:t>. Вони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здатні легко долати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гематоенцефалічний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бар’єр і безпосередньо стимулювати мозок.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Ключові ефекти:</a:t>
            </a:r>
            <a:endParaRPr kumimoji="0" lang="uk-UA" alt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Стимуляція NGF (фактор росту нервів):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Допомагає організму відновлювати пошкоджені нервові клітини та створювати нові нейронні зв’язки.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Когнітивний «</a:t>
            </a:r>
            <a:r>
              <a:rPr kumimoji="0" lang="uk-UA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буст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Покращує пам’ять, концентрацію, швидкість мислення та здатність до навчання.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Захист нервової системи: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Знижує рівень тривожності, покращує настрій та захищає мозок від вікових дегенеративних змін.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4ECAC-C6D2-A6F4-B8FF-7C0003DA39BD}"/>
              </a:ext>
            </a:extLst>
          </p:cNvPr>
          <p:cNvSpPr txBox="1"/>
          <p:nvPr/>
        </p:nvSpPr>
        <p:spPr>
          <a:xfrm>
            <a:off x="2572553" y="1728008"/>
            <a:ext cx="8719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Зовні нагадує «гриву лева», звідси і назва. У буддійських монастирях настій із цього гриба століттями використовували перед медитацією, щоб «очистити розум» та посилити концентрацію.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E9F3461-0382-CFF9-ABF8-3E91BCE47258}"/>
              </a:ext>
            </a:extLst>
          </p:cNvPr>
          <p:cNvSpPr/>
          <p:nvPr/>
        </p:nvSpPr>
        <p:spPr>
          <a:xfrm>
            <a:off x="105101" y="4394978"/>
            <a:ext cx="2580618" cy="1866134"/>
          </a:xfrm>
          <a:custGeom>
            <a:avLst/>
            <a:gdLst/>
            <a:ahLst/>
            <a:cxnLst/>
            <a:rect l="l" t="t" r="r" b="b"/>
            <a:pathLst>
              <a:path w="4233495" h="3180413">
                <a:moveTo>
                  <a:pt x="0" y="0"/>
                </a:moveTo>
                <a:lnTo>
                  <a:pt x="4233495" y="0"/>
                </a:lnTo>
                <a:lnTo>
                  <a:pt x="4233495" y="3180413"/>
                </a:lnTo>
                <a:lnTo>
                  <a:pt x="0" y="3180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94624-7C86-33C6-3A46-7E4414D3F213}"/>
              </a:ext>
            </a:extLst>
          </p:cNvPr>
          <p:cNvSpPr txBox="1"/>
          <p:nvPr/>
        </p:nvSpPr>
        <p:spPr>
          <a:xfrm>
            <a:off x="845276" y="1042918"/>
            <a:ext cx="84139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Lion’s Mane (</a:t>
            </a:r>
            <a:r>
              <a:rPr lang="uk-UA" sz="2400" b="1" dirty="0" err="1"/>
              <a:t>Лайнс</a:t>
            </a:r>
            <a:r>
              <a:rPr lang="uk-UA" sz="2400" b="1" dirty="0"/>
              <a:t> </a:t>
            </a:r>
            <a:r>
              <a:rPr lang="uk-UA" sz="2400" b="1" dirty="0" err="1"/>
              <a:t>Мейн</a:t>
            </a:r>
            <a:r>
              <a:rPr lang="uk-UA" sz="2400" b="1" dirty="0"/>
              <a:t>) – Гриб для мозку і фокусу</a:t>
            </a:r>
          </a:p>
          <a:p>
            <a:pPr marL="0" indent="0">
              <a:buNone/>
            </a:pPr>
            <a:r>
              <a:rPr lang="uk-UA" sz="1400" dirty="0" err="1"/>
              <a:t>їжовик</a:t>
            </a:r>
            <a:r>
              <a:rPr lang="uk-UA" sz="1400" dirty="0"/>
              <a:t> гребінчастий, левова грива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D9BA1-B4D2-9FB4-1333-A6706264BCC4}"/>
              </a:ext>
            </a:extLst>
          </p:cNvPr>
          <p:cNvSpPr txBox="1"/>
          <p:nvPr/>
        </p:nvSpPr>
        <p:spPr>
          <a:xfrm>
            <a:off x="2685719" y="4758256"/>
            <a:ext cx="414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Екстракт</a:t>
            </a:r>
            <a:r>
              <a:rPr lang="en-US" sz="1400" dirty="0"/>
              <a:t> </a:t>
            </a:r>
            <a:r>
              <a:rPr lang="uk-UA" sz="1400" dirty="0"/>
              <a:t>плодових тіл </a:t>
            </a:r>
            <a:r>
              <a:rPr lang="en-US" sz="1400" dirty="0"/>
              <a:t>Lion`s Mane 8</a:t>
            </a:r>
            <a:r>
              <a:rPr lang="uk-UA" sz="1400" dirty="0"/>
              <a:t>:1,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30% </a:t>
            </a:r>
            <a:r>
              <a:rPr lang="uk-UA" sz="1400" dirty="0">
                <a:latin typeface="Aptos" panose="020B0004020202020204" pitchFamily="34" charset="0"/>
              </a:rPr>
              <a:t>β-</a:t>
            </a:r>
            <a:r>
              <a:rPr lang="uk-UA" sz="1400" dirty="0" err="1">
                <a:latin typeface="Aptos" panose="020B0004020202020204" pitchFamily="34" charset="0"/>
              </a:rPr>
              <a:t>глюканів</a:t>
            </a:r>
            <a:endParaRPr lang="uk-UA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1000 мг екстракту = 8 г сушеного гриба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Доза – 1000 мг (2 капсули)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60 </a:t>
            </a:r>
            <a:r>
              <a:rPr lang="uk-UA" sz="1400" dirty="0" err="1">
                <a:latin typeface="Aptos" panose="020B0004020202020204" pitchFamily="34" charset="0"/>
              </a:rPr>
              <a:t>веганських</a:t>
            </a:r>
            <a:r>
              <a:rPr lang="uk-UA" sz="14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Курс – 2-3 міс</a:t>
            </a:r>
            <a:endParaRPr lang="uk-U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72BD7-BABE-7772-226F-6C26EC3156E4}"/>
              </a:ext>
            </a:extLst>
          </p:cNvPr>
          <p:cNvSpPr txBox="1"/>
          <p:nvPr/>
        </p:nvSpPr>
        <p:spPr>
          <a:xfrm>
            <a:off x="7548366" y="5379607"/>
            <a:ext cx="373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Щось</a:t>
            </a:r>
            <a:r>
              <a:rPr lang="ru-RU" sz="1600" dirty="0"/>
              <a:t> для </a:t>
            </a:r>
            <a:r>
              <a:rPr lang="ru-RU" sz="1600" dirty="0" err="1"/>
              <a:t>пам’яті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Ноотропи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/>
              <a:t>Смарт Омега,  вит В</a:t>
            </a:r>
            <a:endParaRPr lang="uk-UA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71170-D391-1FEF-0F47-189369277CDF}"/>
              </a:ext>
            </a:extLst>
          </p:cNvPr>
          <p:cNvSpPr txBox="1"/>
          <p:nvPr/>
        </p:nvSpPr>
        <p:spPr>
          <a:xfrm>
            <a:off x="7960180" y="4643235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C6D8D-47CE-C736-0385-E4E3C9BC5EA7}"/>
              </a:ext>
            </a:extLst>
          </p:cNvPr>
          <p:cNvSpPr txBox="1"/>
          <p:nvPr/>
        </p:nvSpPr>
        <p:spPr>
          <a:xfrm>
            <a:off x="7769591" y="4936306"/>
            <a:ext cx="24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Тим, хто запитує</a:t>
            </a:r>
            <a:r>
              <a:rPr lang="uk-U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48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7F1CE-8D66-A9DF-B0DE-FA848E18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Кордицепс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Ендюранс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Cordyceps Endurance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5F0DD0C5-50B9-9754-7712-5DD12A26FB6B}"/>
              </a:ext>
            </a:extLst>
          </p:cNvPr>
          <p:cNvSpPr/>
          <p:nvPr/>
        </p:nvSpPr>
        <p:spPr>
          <a:xfrm>
            <a:off x="2510831" y="2559005"/>
            <a:ext cx="8963413" cy="1853972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759C6C3-A413-9EC8-122F-4667A860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3D80DC7-05F9-F05E-941A-4DFC36C5C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13228" y="2557190"/>
            <a:ext cx="8758618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Активні речовини: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1600" dirty="0">
                <a:latin typeface="Arial" panose="020B0604020202020204" pitchFamily="34" charset="0"/>
              </a:rPr>
              <a:t>п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олісахариди, бета-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глюкани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altLang="uk-UA" sz="1600" b="1" dirty="0" err="1">
                <a:latin typeface="Arial" panose="020B0604020202020204" pitchFamily="34" charset="0"/>
              </a:rPr>
              <a:t>к</a:t>
            </a:r>
            <a:r>
              <a:rPr kumimoji="0" lang="uk-UA" altLang="uk-U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ордицепін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аденозин.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Ключові ефекти: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Підвищення витривалості: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Збільшує вироблення АТФ (головної енергетичної валюти клітини), що дає приплив сил та енергії без ефекту «вигорання» від кофеїну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Кисневий обмін: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Покращує здатність організму засвоювати кисень, що збільшує здатність витримувати фізичні навантаження, в тому числі і інтенсивні.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err="1"/>
              <a:t>Лібідо</a:t>
            </a:r>
            <a:r>
              <a:rPr lang="ru-RU" sz="1600" b="1" dirty="0"/>
              <a:t> та тонус:</a:t>
            </a:r>
            <a:r>
              <a:rPr lang="ru-RU" sz="1600" dirty="0"/>
              <a:t> </a:t>
            </a:r>
            <a:r>
              <a:rPr lang="ru-RU" sz="1600" dirty="0" err="1"/>
              <a:t>Підтримує</a:t>
            </a:r>
            <a:r>
              <a:rPr lang="ru-RU" sz="1600" dirty="0"/>
              <a:t> </a:t>
            </a:r>
            <a:r>
              <a:rPr lang="ru-RU" sz="1600" dirty="0" err="1"/>
              <a:t>гормональний</a:t>
            </a:r>
            <a:r>
              <a:rPr lang="ru-RU" sz="1600" dirty="0"/>
              <a:t> баланс та </a:t>
            </a:r>
            <a:r>
              <a:rPr lang="ru-RU" sz="1600" dirty="0" err="1"/>
              <a:t>загальний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життєвої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.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3759-06A9-1F3F-81BD-A51C789972CA}"/>
              </a:ext>
            </a:extLst>
          </p:cNvPr>
          <p:cNvSpPr txBox="1"/>
          <p:nvPr/>
        </p:nvSpPr>
        <p:spPr>
          <a:xfrm>
            <a:off x="2314840" y="1550371"/>
            <a:ext cx="9355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Світову славу гриб здобув після Олімпіади 1992 року, коли китайські легкоатлети побили декілька світових рекордів, приписуючи успіх саме регулярному вживанню </a:t>
            </a:r>
            <a:r>
              <a:rPr kumimoji="0" lang="uk-UA" altLang="uk-UA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кордицепсу</a:t>
            </a:r>
            <a:r>
              <a:rPr kumimoji="0" lang="uk-UA" altLang="uk-UA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A87D019-8711-1462-F704-07178ABB91E5}"/>
              </a:ext>
            </a:extLst>
          </p:cNvPr>
          <p:cNvSpPr/>
          <p:nvPr/>
        </p:nvSpPr>
        <p:spPr>
          <a:xfrm>
            <a:off x="98322" y="4257367"/>
            <a:ext cx="2636105" cy="1940231"/>
          </a:xfrm>
          <a:custGeom>
            <a:avLst/>
            <a:gdLst/>
            <a:ahLst/>
            <a:cxnLst/>
            <a:rect l="l" t="t" r="r" b="b"/>
            <a:pathLst>
              <a:path w="3106151" h="2174306">
                <a:moveTo>
                  <a:pt x="0" y="0"/>
                </a:moveTo>
                <a:lnTo>
                  <a:pt x="3106151" y="0"/>
                </a:lnTo>
                <a:lnTo>
                  <a:pt x="3106151" y="2174306"/>
                </a:lnTo>
                <a:lnTo>
                  <a:pt x="0" y="2174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10" name="Рисунок 9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625D96F-A8CC-2D6F-6BB1-D9F4C9FF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98" r="39926"/>
          <a:stretch>
            <a:fillRect/>
          </a:stretch>
        </p:blipFill>
        <p:spPr>
          <a:xfrm>
            <a:off x="717757" y="1838632"/>
            <a:ext cx="1357918" cy="2793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76210-9012-5A4F-333A-E057472104A9}"/>
              </a:ext>
            </a:extLst>
          </p:cNvPr>
          <p:cNvSpPr txBox="1"/>
          <p:nvPr/>
        </p:nvSpPr>
        <p:spPr>
          <a:xfrm>
            <a:off x="791495" y="976595"/>
            <a:ext cx="8976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Cordyceps (</a:t>
            </a:r>
            <a:r>
              <a:rPr lang="uk-UA" sz="2400" b="1" dirty="0" err="1"/>
              <a:t>Кордицепс</a:t>
            </a:r>
            <a:r>
              <a:rPr lang="uk-UA" sz="2400" b="1" dirty="0"/>
              <a:t>) – Гриб енергії та витривалості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42D9E2-EEA7-330F-A4AB-D094EF838DAA}"/>
              </a:ext>
            </a:extLst>
          </p:cNvPr>
          <p:cNvSpPr txBox="1"/>
          <p:nvPr/>
        </p:nvSpPr>
        <p:spPr>
          <a:xfrm>
            <a:off x="2685719" y="4758256"/>
            <a:ext cx="414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Екстракт плодових тіл </a:t>
            </a:r>
            <a:r>
              <a:rPr lang="en-US" sz="1600" dirty="0"/>
              <a:t>Cordyceps 10</a:t>
            </a:r>
            <a:r>
              <a:rPr lang="uk-UA" sz="1600" dirty="0"/>
              <a:t>:1,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20% </a:t>
            </a:r>
            <a:r>
              <a:rPr lang="uk-UA" sz="1600" dirty="0">
                <a:latin typeface="Aptos" panose="020B0004020202020204" pitchFamily="34" charset="0"/>
              </a:rPr>
              <a:t>полісахаридів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400 мг екстракту = 4 г сушеного гриба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Доза – 400 мг (2 капсули)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Aptos" panose="020B0004020202020204" pitchFamily="34" charset="0"/>
              </a:rPr>
              <a:t>60 </a:t>
            </a:r>
            <a:r>
              <a:rPr lang="uk-UA" sz="1600" dirty="0" err="1">
                <a:latin typeface="Aptos" panose="020B0004020202020204" pitchFamily="34" charset="0"/>
              </a:rPr>
              <a:t>веганських</a:t>
            </a:r>
            <a:r>
              <a:rPr lang="uk-UA" sz="16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Aptos" panose="020B0004020202020204" pitchFamily="34" charset="0"/>
              </a:rPr>
              <a:t>Курс – 2-3 міс</a:t>
            </a:r>
            <a:endParaRPr lang="uk-UA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6DAE6-F74E-5905-0020-29192DA416EA}"/>
              </a:ext>
            </a:extLst>
          </p:cNvPr>
          <p:cNvSpPr txBox="1"/>
          <p:nvPr/>
        </p:nvSpPr>
        <p:spPr>
          <a:xfrm>
            <a:off x="7548366" y="5379607"/>
            <a:ext cx="373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Щось</a:t>
            </a:r>
            <a:r>
              <a:rPr lang="ru-RU" sz="1600" dirty="0"/>
              <a:t> для </a:t>
            </a:r>
            <a:r>
              <a:rPr lang="ru-RU" sz="1600" dirty="0" err="1"/>
              <a:t>енергії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втоми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Кофеїн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 err="1"/>
              <a:t>вітамінні</a:t>
            </a:r>
            <a:r>
              <a:rPr lang="ru-RU" sz="1600" dirty="0"/>
              <a:t> </a:t>
            </a:r>
            <a:r>
              <a:rPr lang="ru-RU" sz="1600" dirty="0" err="1"/>
              <a:t>комплекси</a:t>
            </a:r>
            <a:endParaRPr lang="uk-UA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4EAB9-53C8-1C1A-71DA-8637DAC4A444}"/>
              </a:ext>
            </a:extLst>
          </p:cNvPr>
          <p:cNvSpPr txBox="1"/>
          <p:nvPr/>
        </p:nvSpPr>
        <p:spPr>
          <a:xfrm>
            <a:off x="7960180" y="4643235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70C2F-FDE4-4C6F-374E-771C411EC548}"/>
              </a:ext>
            </a:extLst>
          </p:cNvPr>
          <p:cNvSpPr txBox="1"/>
          <p:nvPr/>
        </p:nvSpPr>
        <p:spPr>
          <a:xfrm>
            <a:off x="7769591" y="4936306"/>
            <a:ext cx="24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Тим, хто запитує:</a:t>
            </a:r>
          </a:p>
        </p:txBody>
      </p:sp>
    </p:spTree>
    <p:extLst>
      <p:ext uri="{BB962C8B-B14F-4D97-AF65-F5344CB8AC3E}">
        <p14:creationId xmlns:p14="http://schemas.microsoft.com/office/powerpoint/2010/main" val="32989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EC4FD-6BB9-F69B-0DDE-171B3107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Рейші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Рестор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</a:t>
            </a:r>
            <a:r>
              <a:rPr lang="en-US" b="1" dirty="0" err="1">
                <a:solidFill>
                  <a:srgbClr val="38A26D"/>
                </a:solidFill>
              </a:rPr>
              <a:t>Reishi</a:t>
            </a:r>
            <a:r>
              <a:rPr lang="en-US" b="1" dirty="0">
                <a:solidFill>
                  <a:srgbClr val="38A26D"/>
                </a:solidFill>
              </a:rPr>
              <a:t> Restore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745BB3F-F688-2C8D-F704-95DFC68A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8C63AFA-AAC8-9C16-1B81-426CFF28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23" r="39018"/>
          <a:stretch>
            <a:fillRect/>
          </a:stretch>
        </p:blipFill>
        <p:spPr>
          <a:xfrm>
            <a:off x="493537" y="1912002"/>
            <a:ext cx="1428042" cy="3033995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262310F7-AD0D-446B-5DC8-908AD25B20B4}"/>
              </a:ext>
            </a:extLst>
          </p:cNvPr>
          <p:cNvSpPr/>
          <p:nvPr/>
        </p:nvSpPr>
        <p:spPr>
          <a:xfrm>
            <a:off x="0" y="4823784"/>
            <a:ext cx="2281084" cy="1261573"/>
          </a:xfrm>
          <a:custGeom>
            <a:avLst/>
            <a:gdLst/>
            <a:ahLst/>
            <a:cxnLst/>
            <a:rect l="l" t="t" r="r" b="b"/>
            <a:pathLst>
              <a:path w="3291436" h="1880233">
                <a:moveTo>
                  <a:pt x="0" y="0"/>
                </a:moveTo>
                <a:lnTo>
                  <a:pt x="3291436" y="0"/>
                </a:lnTo>
                <a:lnTo>
                  <a:pt x="3291436" y="1880233"/>
                </a:lnTo>
                <a:lnTo>
                  <a:pt x="0" y="1880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D116F-4DA7-4C52-D05D-65F1D3BA47F4}"/>
              </a:ext>
            </a:extLst>
          </p:cNvPr>
          <p:cNvSpPr txBox="1"/>
          <p:nvPr/>
        </p:nvSpPr>
        <p:spPr>
          <a:xfrm>
            <a:off x="693173" y="1111489"/>
            <a:ext cx="8976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Reishi</a:t>
            </a:r>
            <a:r>
              <a:rPr lang="en-US" sz="2400" b="1" dirty="0"/>
              <a:t> (</a:t>
            </a:r>
            <a:r>
              <a:rPr lang="uk-UA" sz="2400" b="1" dirty="0" err="1"/>
              <a:t>Рейші</a:t>
            </a:r>
            <a:r>
              <a:rPr lang="uk-UA" sz="2400" b="1" dirty="0"/>
              <a:t>) – Гриб спокою та відновлення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6BA65-658F-2231-12AB-78BFCD6A648F}"/>
              </a:ext>
            </a:extLst>
          </p:cNvPr>
          <p:cNvSpPr txBox="1"/>
          <p:nvPr/>
        </p:nvSpPr>
        <p:spPr>
          <a:xfrm>
            <a:off x="2676441" y="4643235"/>
            <a:ext cx="414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Екстракт плодових тіл </a:t>
            </a:r>
            <a:r>
              <a:rPr lang="en-US" sz="1600" dirty="0" err="1"/>
              <a:t>Reishi</a:t>
            </a:r>
            <a:r>
              <a:rPr lang="en-US" sz="1600" dirty="0"/>
              <a:t> 5</a:t>
            </a:r>
            <a:r>
              <a:rPr lang="uk-UA" sz="1600" dirty="0"/>
              <a:t>:1,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35</a:t>
            </a:r>
            <a:r>
              <a:rPr lang="uk-UA" sz="1600" dirty="0"/>
              <a:t>% </a:t>
            </a:r>
            <a:r>
              <a:rPr lang="uk-UA" sz="1600" dirty="0">
                <a:latin typeface="Aptos" panose="020B0004020202020204" pitchFamily="34" charset="0"/>
              </a:rPr>
              <a:t>полісахаридів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uk-UA" sz="1600" dirty="0">
                <a:latin typeface="Aptos" panose="020B0004020202020204" pitchFamily="34" charset="0"/>
              </a:rPr>
              <a:t>та 5% β-</a:t>
            </a:r>
            <a:r>
              <a:rPr lang="uk-UA" sz="1600" dirty="0" err="1">
                <a:latin typeface="Aptos" panose="020B0004020202020204" pitchFamily="34" charset="0"/>
              </a:rPr>
              <a:t>глюканів</a:t>
            </a:r>
            <a:endParaRPr lang="uk-UA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1000 мг екстракту = 5 г сушеного гриба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Доза – 1000 мг (2 капсули)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Aptos" panose="020B0004020202020204" pitchFamily="34" charset="0"/>
              </a:rPr>
              <a:t>60 </a:t>
            </a:r>
            <a:r>
              <a:rPr lang="uk-UA" sz="1600" dirty="0" err="1">
                <a:latin typeface="Aptos" panose="020B0004020202020204" pitchFamily="34" charset="0"/>
              </a:rPr>
              <a:t>веганських</a:t>
            </a:r>
            <a:r>
              <a:rPr lang="uk-UA" sz="16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Aptos" panose="020B0004020202020204" pitchFamily="34" charset="0"/>
              </a:rPr>
              <a:t>Курс – 2-3 міс</a:t>
            </a:r>
            <a:endParaRPr lang="uk-U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20D7C-1D59-4E45-4963-0767CE9A7745}"/>
              </a:ext>
            </a:extLst>
          </p:cNvPr>
          <p:cNvSpPr txBox="1"/>
          <p:nvPr/>
        </p:nvSpPr>
        <p:spPr>
          <a:xfrm>
            <a:off x="7548366" y="5379607"/>
            <a:ext cx="373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Щось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стресу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Магне-В6, заспокійливі, снодійні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3EFAD-A9D3-AF58-CFD3-D3B53919B562}"/>
              </a:ext>
            </a:extLst>
          </p:cNvPr>
          <p:cNvSpPr txBox="1"/>
          <p:nvPr/>
        </p:nvSpPr>
        <p:spPr>
          <a:xfrm>
            <a:off x="7960180" y="4643235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D8E8D-9645-22CD-71B3-11C2C09D23DE}"/>
              </a:ext>
            </a:extLst>
          </p:cNvPr>
          <p:cNvSpPr txBox="1"/>
          <p:nvPr/>
        </p:nvSpPr>
        <p:spPr>
          <a:xfrm>
            <a:off x="7769591" y="4936306"/>
            <a:ext cx="24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Тим, хто запитує: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35E174EE-C452-0056-FDE2-E6858F6980EA}"/>
              </a:ext>
            </a:extLst>
          </p:cNvPr>
          <p:cNvSpPr/>
          <p:nvPr/>
        </p:nvSpPr>
        <p:spPr>
          <a:xfrm>
            <a:off x="2644863" y="2514571"/>
            <a:ext cx="8963413" cy="1853972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59998D5-39F9-4519-8639-2B2D358613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846601" y="2526929"/>
            <a:ext cx="855993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Активні речовини: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бета-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глюкани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полісахариди, </a:t>
            </a:r>
            <a:r>
              <a:rPr kumimoji="0" lang="uk-UA" altLang="uk-U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тритерпени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ганодерові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кислоти)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Ключові ефекти: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Антистрес</a:t>
            </a: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сон: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Заспокоює центральну нервову систему, допомагає швидше засинати та покращує якість глибокого (відновлювального) сну.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Адаптоген: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Знижує рівень 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кортизолу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допомагаючи організму легше переживати хронічні стреси.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err="1"/>
              <a:t>Серцево-судинна</a:t>
            </a:r>
            <a:r>
              <a:rPr lang="ru-RU" sz="1600" b="1" dirty="0"/>
              <a:t> </a:t>
            </a:r>
            <a:r>
              <a:rPr lang="ru-RU" sz="1600" b="1" dirty="0" err="1"/>
              <a:t>підтримка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зниженню</a:t>
            </a:r>
            <a:r>
              <a:rPr lang="ru-RU" sz="1600" dirty="0"/>
              <a:t> </a:t>
            </a:r>
            <a:r>
              <a:rPr lang="ru-RU" sz="1600" dirty="0" err="1"/>
              <a:t>тиску</a:t>
            </a:r>
            <a:r>
              <a:rPr lang="ru-RU" sz="1600" dirty="0"/>
              <a:t> та </a:t>
            </a:r>
            <a:r>
              <a:rPr lang="ru-RU" sz="1600" dirty="0" err="1"/>
              <a:t>підтримує</a:t>
            </a:r>
            <a:r>
              <a:rPr lang="ru-RU" sz="1600" dirty="0"/>
              <a:t> </a:t>
            </a:r>
            <a:r>
              <a:rPr lang="ru-RU" sz="1600" dirty="0" err="1"/>
              <a:t>еластичність</a:t>
            </a:r>
            <a:r>
              <a:rPr lang="ru-RU" sz="1600" dirty="0"/>
              <a:t> </a:t>
            </a:r>
            <a:r>
              <a:rPr lang="ru-RU" sz="1600" dirty="0" err="1"/>
              <a:t>судин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B1D61-0DB4-29D9-7138-81594071BF8F}"/>
              </a:ext>
            </a:extLst>
          </p:cNvPr>
          <p:cNvSpPr txBox="1"/>
          <p:nvPr/>
        </p:nvSpPr>
        <p:spPr>
          <a:xfrm>
            <a:off x="2572553" y="1728008"/>
            <a:ext cx="89634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 Стародавньому Китаї його називали «грибом безсмертя» він був доступний лише імператорам. А зараз набирає популярність у Кремнієвій Долині як засіб, що </a:t>
            </a:r>
            <a:r>
              <a:rPr lang="uk-UA" sz="1400" i="1" dirty="0"/>
              <a:t>допомагає адаптуватись до стресу та працювати без виснаження та стимуляторів</a:t>
            </a:r>
            <a:endParaRPr kumimoji="0" lang="uk-UA" altLang="uk-UA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5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E9EB5-1A5D-D1EE-20A7-E9C802EE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Чага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Радіанс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Chaga Radiance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EDC7F59-0613-B2C1-D927-89504D9E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67D25E4-0D83-78D6-ECE5-0AF4CD96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7" r="65287"/>
          <a:stretch>
            <a:fillRect/>
          </a:stretch>
        </p:blipFill>
        <p:spPr>
          <a:xfrm>
            <a:off x="693173" y="1932521"/>
            <a:ext cx="1538750" cy="3080046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2E868751-2175-1C25-87A0-651154D30DFB}"/>
              </a:ext>
            </a:extLst>
          </p:cNvPr>
          <p:cNvSpPr/>
          <p:nvPr/>
        </p:nvSpPr>
        <p:spPr>
          <a:xfrm rot="-1354697">
            <a:off x="184555" y="4836430"/>
            <a:ext cx="2358529" cy="1368042"/>
          </a:xfrm>
          <a:custGeom>
            <a:avLst/>
            <a:gdLst/>
            <a:ahLst/>
            <a:cxnLst/>
            <a:rect l="l" t="t" r="r" b="b"/>
            <a:pathLst>
              <a:path w="3064808" h="2041928">
                <a:moveTo>
                  <a:pt x="0" y="0"/>
                </a:moveTo>
                <a:lnTo>
                  <a:pt x="3064808" y="0"/>
                </a:lnTo>
                <a:lnTo>
                  <a:pt x="3064808" y="2041928"/>
                </a:lnTo>
                <a:lnTo>
                  <a:pt x="0" y="2041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D2E61-7CFC-F003-B248-E6E2CEA2C3CB}"/>
              </a:ext>
            </a:extLst>
          </p:cNvPr>
          <p:cNvSpPr txBox="1"/>
          <p:nvPr/>
        </p:nvSpPr>
        <p:spPr>
          <a:xfrm>
            <a:off x="693173" y="1040692"/>
            <a:ext cx="8976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Chaga (</a:t>
            </a:r>
            <a:r>
              <a:rPr lang="uk-UA" sz="2400" b="1" dirty="0" err="1"/>
              <a:t>Чага</a:t>
            </a:r>
            <a:r>
              <a:rPr lang="uk-UA" sz="2400" b="1" dirty="0"/>
              <a:t>) – Король антиоксидантів для сяючої шкіри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C7211-4DBE-6BB0-FD2A-8DB331378CC8}"/>
              </a:ext>
            </a:extLst>
          </p:cNvPr>
          <p:cNvSpPr txBox="1"/>
          <p:nvPr/>
        </p:nvSpPr>
        <p:spPr>
          <a:xfrm>
            <a:off x="2685719" y="4758256"/>
            <a:ext cx="414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Екстракт</a:t>
            </a:r>
            <a:r>
              <a:rPr lang="en-US" sz="1400" dirty="0"/>
              <a:t> </a:t>
            </a:r>
            <a:r>
              <a:rPr lang="uk-UA" sz="1400" dirty="0"/>
              <a:t>плодових тіл </a:t>
            </a:r>
            <a:r>
              <a:rPr lang="en-US" sz="1400" dirty="0"/>
              <a:t>Chaga</a:t>
            </a:r>
            <a:r>
              <a:rPr lang="uk-UA" sz="1400" dirty="0"/>
              <a:t>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30% </a:t>
            </a:r>
            <a:r>
              <a:rPr lang="uk-UA" sz="1400" dirty="0"/>
              <a:t>полісахаридів та </a:t>
            </a:r>
            <a:r>
              <a:rPr lang="en-US" sz="1400" dirty="0"/>
              <a:t>5</a:t>
            </a:r>
            <a:r>
              <a:rPr lang="uk-UA" sz="1400" dirty="0"/>
              <a:t>% </a:t>
            </a:r>
            <a:r>
              <a:rPr lang="uk-UA" sz="1400" dirty="0">
                <a:latin typeface="Aptos" panose="020B0004020202020204" pitchFamily="34" charset="0"/>
              </a:rPr>
              <a:t>β-</a:t>
            </a:r>
            <a:r>
              <a:rPr lang="uk-UA" sz="1400" dirty="0" err="1">
                <a:latin typeface="Aptos" panose="020B0004020202020204" pitchFamily="34" charset="0"/>
              </a:rPr>
              <a:t>глюканів</a:t>
            </a:r>
            <a:endParaRPr lang="uk-UA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Доза – 500 мг (2 капсули)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60 </a:t>
            </a:r>
            <a:r>
              <a:rPr lang="uk-UA" sz="1400" dirty="0" err="1">
                <a:latin typeface="Aptos" panose="020B0004020202020204" pitchFamily="34" charset="0"/>
              </a:rPr>
              <a:t>веганських</a:t>
            </a:r>
            <a:r>
              <a:rPr lang="uk-UA" sz="14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Курс – 2-3 міс</a:t>
            </a:r>
            <a:endParaRPr lang="uk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7DE32-9DBA-15C8-BD27-603B8263620A}"/>
              </a:ext>
            </a:extLst>
          </p:cNvPr>
          <p:cNvSpPr txBox="1"/>
          <p:nvPr/>
        </p:nvSpPr>
        <p:spPr>
          <a:xfrm>
            <a:off x="7548366" y="5379607"/>
            <a:ext cx="373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Вітаміни</a:t>
            </a:r>
            <a:r>
              <a:rPr lang="ru-RU" sz="1600" dirty="0"/>
              <a:t> для </a:t>
            </a:r>
            <a:r>
              <a:rPr lang="ru-RU" sz="1600" dirty="0" err="1"/>
              <a:t>шкіри</a:t>
            </a:r>
            <a:r>
              <a:rPr lang="ru-RU" sz="1600" dirty="0"/>
              <a:t>, косметику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Колаген, біотин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4E092-79D8-6FCF-4C17-6D6A2FCD97D3}"/>
              </a:ext>
            </a:extLst>
          </p:cNvPr>
          <p:cNvSpPr txBox="1"/>
          <p:nvPr/>
        </p:nvSpPr>
        <p:spPr>
          <a:xfrm>
            <a:off x="7960180" y="4643235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DD1B0-6FE7-0B28-9B64-B42D4C7793E8}"/>
              </a:ext>
            </a:extLst>
          </p:cNvPr>
          <p:cNvSpPr txBox="1"/>
          <p:nvPr/>
        </p:nvSpPr>
        <p:spPr>
          <a:xfrm>
            <a:off x="7769591" y="4936306"/>
            <a:ext cx="24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Тим, хто запитує</a:t>
            </a:r>
            <a:r>
              <a:rPr lang="uk-UA" dirty="0"/>
              <a:t>: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641F1DCA-B5DD-5D51-5400-F8505E93F1EC}"/>
              </a:ext>
            </a:extLst>
          </p:cNvPr>
          <p:cNvSpPr/>
          <p:nvPr/>
        </p:nvSpPr>
        <p:spPr>
          <a:xfrm>
            <a:off x="2644863" y="2514570"/>
            <a:ext cx="8963413" cy="2168736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18EA8-6712-5282-8E10-848E5F74BBFE}"/>
              </a:ext>
            </a:extLst>
          </p:cNvPr>
          <p:cNvSpPr txBox="1"/>
          <p:nvPr/>
        </p:nvSpPr>
        <p:spPr>
          <a:xfrm>
            <a:off x="2715327" y="1608538"/>
            <a:ext cx="88929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i="1" dirty="0" err="1"/>
              <a:t>Чага</a:t>
            </a:r>
            <a:r>
              <a:rPr lang="uk-UA" sz="1400" i="1" dirty="0"/>
              <a:t> має один із найвищих показників </a:t>
            </a:r>
            <a:r>
              <a:rPr lang="en-US" sz="1400" i="1" dirty="0"/>
              <a:t>ORAC (</a:t>
            </a:r>
            <a:r>
              <a:rPr lang="uk-UA" sz="1400" i="1" dirty="0"/>
              <a:t>здатності поглинати вільні радикали) серед усіх продуктів у світі — вона значно випереджає лохину, ягоди </a:t>
            </a:r>
            <a:r>
              <a:rPr lang="uk-UA" sz="1400" i="1" dirty="0" err="1"/>
              <a:t>асаї</a:t>
            </a:r>
            <a:r>
              <a:rPr lang="uk-UA" sz="1400" i="1" dirty="0"/>
              <a:t> та гранат. Зараз </a:t>
            </a:r>
            <a:r>
              <a:rPr lang="uk-UA" sz="1400" i="1" dirty="0" err="1"/>
              <a:t>чага</a:t>
            </a:r>
            <a:r>
              <a:rPr lang="uk-UA" sz="1400" i="1" dirty="0"/>
              <a:t> досліджується як справжній «</a:t>
            </a:r>
            <a:r>
              <a:rPr lang="uk-UA" sz="1400" i="1" dirty="0" err="1"/>
              <a:t>бьюті-фуд</a:t>
            </a:r>
            <a:r>
              <a:rPr lang="uk-UA" sz="1400" i="1" dirty="0"/>
              <a:t>», на основі неї навіть створюють косметику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708FD52-BF9E-02A4-8D05-7CC7040C9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327" y="2420647"/>
            <a:ext cx="89634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Активні речовини: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бета-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глюкани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полісахариди, </a:t>
            </a:r>
            <a:r>
              <a:rPr kumimoji="0" lang="uk-UA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бетулін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(та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бетулінова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кислота), 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меланін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супероксиддисмутаза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(СОД).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Ключові ефекти:</a:t>
            </a:r>
            <a:endParaRPr kumimoji="0" lang="uk-UA" alt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Захист від </a:t>
            </a:r>
            <a:r>
              <a:rPr lang="uk-U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фотостаріння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та вільних радикалів: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діє як екран від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UV-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променів, запобігає появі пігментних плям. Захист від вільних радикалів сповільнює процес біологічного старіння шкіри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Підвищує пружність та зменшує зморшки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пригнічує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ферменти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поїдають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колаген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впливом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стресу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забрудненого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стимулює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вироблення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нового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колагену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еластину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Свіжість</a:t>
            </a:r>
            <a:r>
              <a:rPr kumimoji="0" lang="ru-RU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«</a:t>
            </a:r>
            <a:r>
              <a:rPr kumimoji="0" lang="ru-RU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сяйво</a:t>
            </a:r>
            <a:r>
              <a:rPr kumimoji="0" lang="ru-RU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kumimoji="0" lang="ru-RU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kumimoji="0" lang="ru-RU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Покращує мікроциркуляцію - шкіра отримує більше кисню та виглядає свіжою,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зменшує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запалення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часто є причиною акне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почервонінь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ефекти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корисні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для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слизових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шлунок</a:t>
            </a:r>
            <a:r>
              <a:rPr kumimoji="0" lang="ru-RU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ШКТ</a:t>
            </a:r>
            <a:endParaRPr kumimoji="0" lang="uk-UA" alt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9E3B6-F206-99DB-8B65-52939DA0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Туркі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Тейл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Дефенс</a:t>
            </a:r>
            <a:r>
              <a:rPr lang="uk-UA" b="1" dirty="0">
                <a:solidFill>
                  <a:srgbClr val="38A26D"/>
                </a:solidFill>
              </a:rPr>
              <a:t> 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Turkey Tail </a:t>
            </a:r>
            <a:r>
              <a:rPr lang="en-US" b="1" dirty="0" err="1">
                <a:solidFill>
                  <a:srgbClr val="38A26D"/>
                </a:solidFill>
              </a:rPr>
              <a:t>Defence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4EC645-24EB-E3DE-41EB-E4872100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CE37C3E-8AFB-D242-7DE7-C8C71844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39" r="14797"/>
          <a:stretch>
            <a:fillRect/>
          </a:stretch>
        </p:blipFill>
        <p:spPr>
          <a:xfrm>
            <a:off x="653367" y="1553496"/>
            <a:ext cx="1488981" cy="310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04A5-085A-47B7-4E99-B6A499372F69}"/>
              </a:ext>
            </a:extLst>
          </p:cNvPr>
          <p:cNvSpPr txBox="1"/>
          <p:nvPr/>
        </p:nvSpPr>
        <p:spPr>
          <a:xfrm>
            <a:off x="693173" y="1040692"/>
            <a:ext cx="8976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Turkey Tail (</a:t>
            </a:r>
            <a:r>
              <a:rPr lang="uk-UA" sz="2400" b="1" dirty="0" err="1"/>
              <a:t>Туркі</a:t>
            </a:r>
            <a:r>
              <a:rPr lang="uk-UA" sz="2400" b="1" dirty="0"/>
              <a:t> </a:t>
            </a:r>
            <a:r>
              <a:rPr lang="uk-UA" sz="2400" b="1" dirty="0" err="1"/>
              <a:t>Тейл</a:t>
            </a:r>
            <a:r>
              <a:rPr lang="uk-UA" sz="2400" b="1" dirty="0"/>
              <a:t>) – Головний </a:t>
            </a:r>
            <a:r>
              <a:rPr lang="uk-UA" sz="2400" b="1" dirty="0" err="1"/>
              <a:t>імуномодулятор</a:t>
            </a:r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6B83E-83AB-E288-1AD1-17AD0C0B2E2B}"/>
              </a:ext>
            </a:extLst>
          </p:cNvPr>
          <p:cNvSpPr txBox="1"/>
          <p:nvPr/>
        </p:nvSpPr>
        <p:spPr>
          <a:xfrm>
            <a:off x="653367" y="1462630"/>
            <a:ext cx="616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400" dirty="0" err="1"/>
              <a:t>Траметес</a:t>
            </a:r>
            <a:r>
              <a:rPr lang="uk-UA" sz="1400" dirty="0"/>
              <a:t> різнокольоровий, хвіст індички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1839543-4DC7-B1A9-142B-BAAF97F882FB}"/>
              </a:ext>
            </a:extLst>
          </p:cNvPr>
          <p:cNvSpPr/>
          <p:nvPr/>
        </p:nvSpPr>
        <p:spPr>
          <a:xfrm>
            <a:off x="653366" y="4563211"/>
            <a:ext cx="1488981" cy="1482585"/>
          </a:xfrm>
          <a:custGeom>
            <a:avLst/>
            <a:gdLst/>
            <a:ahLst/>
            <a:cxnLst/>
            <a:rect l="l" t="t" r="r" b="b"/>
            <a:pathLst>
              <a:path w="2214186" h="2189774">
                <a:moveTo>
                  <a:pt x="0" y="0"/>
                </a:moveTo>
                <a:lnTo>
                  <a:pt x="2214186" y="0"/>
                </a:lnTo>
                <a:lnTo>
                  <a:pt x="2214186" y="2189774"/>
                </a:lnTo>
                <a:lnTo>
                  <a:pt x="0" y="2189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072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3AB1B-DCEA-8BB3-7514-632C405FAC75}"/>
              </a:ext>
            </a:extLst>
          </p:cNvPr>
          <p:cNvSpPr txBox="1"/>
          <p:nvPr/>
        </p:nvSpPr>
        <p:spPr>
          <a:xfrm>
            <a:off x="2816941" y="1790763"/>
            <a:ext cx="89768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i="1" dirty="0"/>
              <a:t>Це найбільш досліджений медичний гриб у світі. В Японії на основі його особливих полісахаридів розроблені офіційні препарати, які десятиліттями використовуються в державній програмі підтримки онкологічних пацієнтів під час агресивної терапії.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7FEA166F-13B4-F8F3-F674-7D0C6F4729BA}"/>
              </a:ext>
            </a:extLst>
          </p:cNvPr>
          <p:cNvSpPr/>
          <p:nvPr/>
        </p:nvSpPr>
        <p:spPr>
          <a:xfrm>
            <a:off x="2742144" y="2646698"/>
            <a:ext cx="8963413" cy="2082618"/>
          </a:xfrm>
          <a:prstGeom prst="roundRect">
            <a:avLst/>
          </a:prstGeom>
          <a:solidFill>
            <a:srgbClr val="3BAB7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B65DB-B753-3334-C4F6-A9C28C2C11F8}"/>
              </a:ext>
            </a:extLst>
          </p:cNvPr>
          <p:cNvSpPr txBox="1"/>
          <p:nvPr/>
        </p:nvSpPr>
        <p:spPr>
          <a:xfrm>
            <a:off x="2697073" y="4751992"/>
            <a:ext cx="4484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Екстракт плодових тіл </a:t>
            </a:r>
            <a:r>
              <a:rPr lang="en-US" sz="1400" dirty="0"/>
              <a:t>Turkey Tail 4</a:t>
            </a:r>
            <a:r>
              <a:rPr lang="uk-UA" sz="1400" dirty="0"/>
              <a:t>:1,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</a:t>
            </a:r>
            <a:r>
              <a:rPr lang="uk-UA" sz="1400" dirty="0"/>
              <a:t>% </a:t>
            </a:r>
            <a:r>
              <a:rPr lang="uk-UA" sz="1400" dirty="0">
                <a:latin typeface="Aptos" panose="020B0004020202020204" pitchFamily="34" charset="0"/>
              </a:rPr>
              <a:t>полісахаридів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uk-UA" sz="1400" dirty="0">
                <a:latin typeface="Aptos" panose="020B0004020202020204" pitchFamily="34" charset="0"/>
              </a:rPr>
              <a:t>та </a:t>
            </a:r>
            <a:r>
              <a:rPr lang="en-US" sz="1400" dirty="0">
                <a:latin typeface="Aptos" panose="020B0004020202020204" pitchFamily="34" charset="0"/>
              </a:rPr>
              <a:t>2</a:t>
            </a:r>
            <a:r>
              <a:rPr lang="uk-UA" sz="1400" dirty="0">
                <a:latin typeface="Aptos" panose="020B0004020202020204" pitchFamily="34" charset="0"/>
              </a:rPr>
              <a:t>5% β-</a:t>
            </a:r>
            <a:r>
              <a:rPr lang="uk-UA" sz="1400" dirty="0" err="1">
                <a:latin typeface="Aptos" panose="020B0004020202020204" pitchFamily="34" charset="0"/>
              </a:rPr>
              <a:t>глюканів</a:t>
            </a:r>
            <a:endParaRPr lang="uk-UA" sz="14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600 мг екстракту = 2,4 г сушеного гриба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Доза – 600 мг (2 капсули)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60 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uk-UA" sz="1400" dirty="0" err="1">
                <a:latin typeface="Aptos" panose="020B0004020202020204" pitchFamily="34" charset="0"/>
              </a:rPr>
              <a:t>веганських</a:t>
            </a:r>
            <a:r>
              <a:rPr lang="uk-UA" sz="14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Курс – 2-3 міс (особливо в «сезон застуд»)</a:t>
            </a:r>
            <a:endParaRPr lang="uk-U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4C285-ADFC-98D4-8B17-D372A6F9327A}"/>
              </a:ext>
            </a:extLst>
          </p:cNvPr>
          <p:cNvSpPr txBox="1"/>
          <p:nvPr/>
        </p:nvSpPr>
        <p:spPr>
          <a:xfrm>
            <a:off x="7548366" y="5379607"/>
            <a:ext cx="3731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Засоби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застуди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Пробіотики</a:t>
            </a:r>
            <a:r>
              <a:rPr lang="ru-RU" sz="1600" dirty="0"/>
              <a:t>, </a:t>
            </a:r>
            <a:r>
              <a:rPr lang="ru-RU" sz="1600" dirty="0" err="1"/>
              <a:t>антибіотики</a:t>
            </a:r>
            <a:endParaRPr lang="uk-UA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86B7F-AAC4-DD02-D5D9-BBC8BEE6A453}"/>
              </a:ext>
            </a:extLst>
          </p:cNvPr>
          <p:cNvSpPr txBox="1"/>
          <p:nvPr/>
        </p:nvSpPr>
        <p:spPr>
          <a:xfrm>
            <a:off x="7960180" y="4643235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7BF1B-458E-C0FB-C067-4EB618AA2F9C}"/>
              </a:ext>
            </a:extLst>
          </p:cNvPr>
          <p:cNvSpPr txBox="1"/>
          <p:nvPr/>
        </p:nvSpPr>
        <p:spPr>
          <a:xfrm>
            <a:off x="7769591" y="4936306"/>
            <a:ext cx="24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Тим, хто запитує: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2FA7ECD-77A7-ECED-5A2B-4CC9013D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941" y="2603396"/>
            <a:ext cx="888861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Активні речовини: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Має одну з найбільших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конфентрації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бета-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глюканів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серед грибів, а також особливі полісахариди з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імуномодулюючою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дією – 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PSK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PSP</a:t>
            </a:r>
            <a:endParaRPr kumimoji="0" lang="uk-UA" altLang="uk-UA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Ключові ефекти:</a:t>
            </a:r>
            <a:endParaRPr kumimoji="0" lang="uk-UA" alt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«Спецназ» для імунітету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посилює захист там, де його недостатньо (проти вірусів, бактерій – як профілактика, так і при захворюванні), і заспокоює реакцію там, де вона зайва (при алергіях). Це робить його безпечним для тривалого прийому навіть людям із чутливою імунною системою.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Здоров'я </a:t>
            </a:r>
            <a:r>
              <a:rPr kumimoji="0" lang="uk-UA" altLang="uk-U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мікробіому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Працює як потужний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пребіотик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підтримуючи баланс корисної флори в кишківнику (де зосереджено 80% імунітету).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Відновлення: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Допомагає організму швидко відновитися після затяжних </a:t>
            </a:r>
            <a:r>
              <a:rPr kumimoji="0" lang="uk-UA" alt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хвороб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або курсу антибіотиків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7DF3A-C93E-4821-389A-1037673B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8" y="152483"/>
            <a:ext cx="11219111" cy="620159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38A26D"/>
                </a:solidFill>
              </a:rPr>
              <a:t>Шрумбум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Мультимашрум</a:t>
            </a:r>
            <a:r>
              <a:rPr lang="uk-UA" b="1" dirty="0">
                <a:solidFill>
                  <a:srgbClr val="38A26D"/>
                </a:solidFill>
              </a:rPr>
              <a:t> </a:t>
            </a:r>
            <a:r>
              <a:rPr lang="uk-UA" b="1" dirty="0" err="1">
                <a:solidFill>
                  <a:srgbClr val="38A26D"/>
                </a:solidFill>
              </a:rPr>
              <a:t>Дейлі</a:t>
            </a:r>
            <a:r>
              <a:rPr lang="uk-UA" b="1" dirty="0">
                <a:solidFill>
                  <a:srgbClr val="38A26D"/>
                </a:solidFill>
              </a:rPr>
              <a:t> Комплекс </a:t>
            </a:r>
            <a:br>
              <a:rPr lang="en-US" b="1" dirty="0">
                <a:solidFill>
                  <a:srgbClr val="38A26D"/>
                </a:solidFill>
              </a:rPr>
            </a:br>
            <a:r>
              <a:rPr lang="uk-UA" b="1" dirty="0">
                <a:solidFill>
                  <a:srgbClr val="38A26D"/>
                </a:solidFill>
              </a:rPr>
              <a:t>(</a:t>
            </a:r>
            <a:r>
              <a:rPr lang="en-US" b="1" dirty="0" err="1">
                <a:solidFill>
                  <a:srgbClr val="38A26D"/>
                </a:solidFill>
              </a:rPr>
              <a:t>Shroomboom</a:t>
            </a:r>
            <a:r>
              <a:rPr lang="en-US" b="1" dirty="0">
                <a:solidFill>
                  <a:srgbClr val="38A26D"/>
                </a:solidFill>
              </a:rPr>
              <a:t> </a:t>
            </a:r>
            <a:r>
              <a:rPr lang="en-US" b="1" dirty="0" err="1">
                <a:solidFill>
                  <a:srgbClr val="38A26D"/>
                </a:solidFill>
              </a:rPr>
              <a:t>Multimushroom</a:t>
            </a:r>
            <a:r>
              <a:rPr lang="en-US" b="1" dirty="0">
                <a:solidFill>
                  <a:srgbClr val="38A26D"/>
                </a:solidFill>
              </a:rPr>
              <a:t> Daily Complex</a:t>
            </a:r>
            <a:r>
              <a:rPr lang="uk-UA" b="1" dirty="0">
                <a:solidFill>
                  <a:srgbClr val="38A26D"/>
                </a:solidFill>
              </a:rPr>
              <a:t>)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BDCB55D-C7E3-38B4-DC6E-08CA1F6C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D5C0-33F3-4C20-BB29-E66BB8A03C81}" type="slidenum">
              <a:rPr lang="uk-U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uk-U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 descr="Зображення, що містить текст, Рішення, Розчин, ріди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473A4CD-71CA-B85A-6B99-85974E783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5" t="2261" r="63684" b="14361"/>
          <a:stretch>
            <a:fillRect/>
          </a:stretch>
        </p:blipFill>
        <p:spPr>
          <a:xfrm>
            <a:off x="751917" y="1583396"/>
            <a:ext cx="1728434" cy="2732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4CFA3-53BA-55C4-A34C-B633FC620AB2}"/>
              </a:ext>
            </a:extLst>
          </p:cNvPr>
          <p:cNvSpPr txBox="1"/>
          <p:nvPr/>
        </p:nvSpPr>
        <p:spPr>
          <a:xfrm>
            <a:off x="172240" y="4605225"/>
            <a:ext cx="3428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Екстракт плодових 8 грибів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550 мг екстрактів в капсулі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Доза – 2 капсули (можна почати з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60 </a:t>
            </a:r>
            <a:r>
              <a:rPr lang="uk-UA" sz="1400" dirty="0" err="1">
                <a:latin typeface="Aptos" panose="020B0004020202020204" pitchFamily="34" charset="0"/>
              </a:rPr>
              <a:t>веганських</a:t>
            </a:r>
            <a:r>
              <a:rPr lang="uk-UA" sz="1400" dirty="0">
                <a:latin typeface="Aptos" panose="020B0004020202020204" pitchFamily="34" charset="0"/>
              </a:rPr>
              <a:t> капсул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Aptos" panose="020B0004020202020204" pitchFamily="34" charset="0"/>
              </a:rPr>
              <a:t>Курс – 3-4 міс</a:t>
            </a:r>
            <a:endParaRPr lang="uk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441A4-DC9A-E786-FA5D-629B7FF7F0C1}"/>
              </a:ext>
            </a:extLst>
          </p:cNvPr>
          <p:cNvSpPr txBox="1"/>
          <p:nvPr/>
        </p:nvSpPr>
        <p:spPr>
          <a:xfrm>
            <a:off x="4196359" y="5846100"/>
            <a:ext cx="339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В аптеці:</a:t>
            </a:r>
            <a:endParaRPr lang="uk-UA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1B3EA-E387-A6BC-DABC-A1AE18E31696}"/>
              </a:ext>
            </a:extLst>
          </p:cNvPr>
          <p:cNvSpPr txBox="1"/>
          <p:nvPr/>
        </p:nvSpPr>
        <p:spPr>
          <a:xfrm>
            <a:off x="5224750" y="5897308"/>
            <a:ext cx="68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тим, хто запитує </a:t>
            </a:r>
            <a:r>
              <a:rPr lang="uk-UA" sz="1600" dirty="0" err="1"/>
              <a:t>мультивітаміни</a:t>
            </a:r>
            <a:r>
              <a:rPr lang="uk-UA" sz="1600" dirty="0"/>
              <a:t>, вітамінно-мінеральні комплекси</a:t>
            </a:r>
          </a:p>
        </p:txBody>
      </p:sp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FFBB6227-3B28-EC9A-47E4-4E611A67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60489"/>
              </p:ext>
            </p:extLst>
          </p:nvPr>
        </p:nvGraphicFramePr>
        <p:xfrm>
          <a:off x="3600320" y="1583396"/>
          <a:ext cx="8219766" cy="4191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05084">
                  <a:extLst>
                    <a:ext uri="{9D8B030D-6E8A-4147-A177-3AD203B41FA5}">
                      <a16:colId xmlns:a16="http://schemas.microsoft.com/office/drawing/2014/main" val="1102205011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321159752"/>
                    </a:ext>
                  </a:extLst>
                </a:gridCol>
                <a:gridCol w="3411792">
                  <a:extLst>
                    <a:ext uri="{9D8B030D-6E8A-4147-A177-3AD203B41FA5}">
                      <a16:colId xmlns:a16="http://schemas.microsoft.com/office/drawing/2014/main" val="2214118620"/>
                    </a:ext>
                  </a:extLst>
                </a:gridCol>
              </a:tblGrid>
              <a:tr h="169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kern="50" dirty="0">
                          <a:solidFill>
                            <a:schemeClr val="bg1"/>
                          </a:solidFill>
                          <a:effectLst/>
                        </a:rPr>
                        <a:t> Гриб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 anchor="b">
                    <a:solidFill>
                      <a:srgbClr val="38A2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kern="50" dirty="0">
                          <a:solidFill>
                            <a:schemeClr val="bg1"/>
                          </a:solidFill>
                          <a:effectLst/>
                        </a:rPr>
                        <a:t>На 2 </a:t>
                      </a:r>
                      <a:r>
                        <a:rPr lang="uk-UA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капс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 anchor="b">
                    <a:solidFill>
                      <a:srgbClr val="38A2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kern="50" dirty="0">
                          <a:solidFill>
                            <a:schemeClr val="bg1"/>
                          </a:solidFill>
                          <a:effectLst/>
                        </a:rPr>
                        <a:t>Дія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38A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36349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 </a:t>
                      </a:r>
                      <a:r>
                        <a:rPr lang="en-US" sz="1400" dirty="0">
                          <a:effectLst/>
                        </a:rPr>
                        <a:t>Maitake (</a:t>
                      </a:r>
                      <a:r>
                        <a:rPr lang="uk-UA" sz="1400" dirty="0" err="1">
                          <a:effectLst/>
                        </a:rPr>
                        <a:t>майтаке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4:1, ≥ 30% β-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100 мг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b="1" dirty="0"/>
                        <a:t>«</a:t>
                      </a:r>
                      <a:r>
                        <a:rPr lang="ru-RU" sz="1400" b="1" dirty="0" err="1"/>
                        <a:t>Метаболізм</a:t>
                      </a:r>
                      <a:r>
                        <a:rPr lang="ru-RU" sz="1400" b="1" dirty="0"/>
                        <a:t>»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допомагає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контролювати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рівень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цукру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сприяє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корекції</a:t>
                      </a:r>
                      <a:r>
                        <a:rPr lang="ru-RU" sz="1400" dirty="0"/>
                        <a:t> ваги.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1094418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плодових тіл </a:t>
                      </a:r>
                      <a:r>
                        <a:rPr lang="en-US" sz="1400" dirty="0">
                          <a:effectLst/>
                        </a:rPr>
                        <a:t>Shiitake (</a:t>
                      </a:r>
                      <a:r>
                        <a:rPr lang="uk-UA" sz="1400" dirty="0" err="1">
                          <a:effectLst/>
                        </a:rPr>
                        <a:t>шиїтаке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4:1, ≥ 10% α-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100 мг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/>
                        <a:t>«Судини»</a:t>
                      </a:r>
                      <a:r>
                        <a:rPr lang="uk-UA" sz="1400" dirty="0"/>
                        <a:t>: підтримує здоров'я серця, знижує холестерин та зміцнює стінки судин.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6780915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подвійний плодових тіл </a:t>
                      </a:r>
                      <a:r>
                        <a:rPr lang="en-US" sz="1400" dirty="0" err="1">
                          <a:effectLst/>
                        </a:rPr>
                        <a:t>Reishi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uk-UA" sz="1400" dirty="0" err="1">
                          <a:effectLst/>
                        </a:rPr>
                        <a:t>рейші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r>
                        <a:rPr lang="uk-UA" sz="1400" dirty="0">
                          <a:effectLst/>
                        </a:rPr>
                        <a:t>5:1, ≥ 35% полісахаридів та ≥ 5% β-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100 мг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b="1" dirty="0"/>
                        <a:t>«</a:t>
                      </a:r>
                      <a:r>
                        <a:rPr lang="ru-RU" sz="1400" b="1" dirty="0" err="1"/>
                        <a:t>Антистрес</a:t>
                      </a:r>
                      <a:r>
                        <a:rPr lang="ru-RU" sz="1400" b="1" dirty="0"/>
                        <a:t>»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заспокоює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нервову</a:t>
                      </a:r>
                      <a:r>
                        <a:rPr lang="ru-RU" sz="1400" dirty="0"/>
                        <a:t> систему, </a:t>
                      </a:r>
                      <a:r>
                        <a:rPr lang="ru-RU" sz="1400" dirty="0" err="1"/>
                        <a:t>покращує</a:t>
                      </a:r>
                      <a:r>
                        <a:rPr lang="ru-RU" sz="1400" dirty="0"/>
                        <a:t> сон та </a:t>
                      </a:r>
                      <a:r>
                        <a:rPr lang="ru-RU" sz="1400" dirty="0" err="1"/>
                        <a:t>нормалізує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тиск</a:t>
                      </a:r>
                      <a:r>
                        <a:rPr lang="ru-RU" sz="1400" dirty="0"/>
                        <a:t>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8822757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 </a:t>
                      </a:r>
                      <a:r>
                        <a:rPr lang="en-US" sz="1400" dirty="0">
                          <a:effectLst/>
                        </a:rPr>
                        <a:t>Chaga (</a:t>
                      </a:r>
                      <a:r>
                        <a:rPr lang="uk-UA" sz="1400" dirty="0" err="1">
                          <a:effectLst/>
                        </a:rPr>
                        <a:t>чага</a:t>
                      </a:r>
                      <a:r>
                        <a:rPr lang="uk-UA" sz="1400" dirty="0">
                          <a:effectLst/>
                        </a:rPr>
                        <a:t>),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≥ 30% полісахаридів та ≥ 5% β-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50 мг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b="1" dirty="0"/>
                        <a:t>«Сяйво шкіри»: </a:t>
                      </a:r>
                      <a:r>
                        <a:rPr lang="uk-UA" sz="1400" dirty="0"/>
                        <a:t>потужний антиоксидант, захищає клітини шкіри від старіння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7822270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 </a:t>
                      </a:r>
                      <a:r>
                        <a:rPr lang="en-US" sz="1400" dirty="0">
                          <a:effectLst/>
                        </a:rPr>
                        <a:t>Cordyceps (</a:t>
                      </a:r>
                      <a:r>
                        <a:rPr lang="uk-UA" sz="1400" dirty="0" err="1">
                          <a:effectLst/>
                        </a:rPr>
                        <a:t>кордицепс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uk-UA" sz="1400" dirty="0">
                          <a:effectLst/>
                        </a:rPr>
                        <a:t> 10:1, ≥ 20% полісахаридів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50 мг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/>
                        <a:t>«Енергія»</a:t>
                      </a:r>
                      <a:r>
                        <a:rPr lang="uk-UA" sz="1400" dirty="0"/>
                        <a:t>: підвищує рівень АТФ, дає фізичну витривалість та бадьорість.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3428169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</a:t>
                      </a:r>
                      <a:r>
                        <a:rPr lang="en-US" sz="1400" dirty="0">
                          <a:effectLst/>
                        </a:rPr>
                        <a:t> Lion</a:t>
                      </a:r>
                      <a:r>
                        <a:rPr lang="uk-UA" sz="1400" dirty="0">
                          <a:effectLst/>
                        </a:rPr>
                        <a:t>’</a:t>
                      </a:r>
                      <a:r>
                        <a:rPr lang="en-US" sz="1400" dirty="0">
                          <a:effectLst/>
                        </a:rPr>
                        <a:t>s Mane (</a:t>
                      </a:r>
                      <a:r>
                        <a:rPr lang="uk-UA" sz="1400" dirty="0" err="1">
                          <a:effectLst/>
                        </a:rPr>
                        <a:t>Лайнс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Мейн</a:t>
                      </a:r>
                      <a:r>
                        <a:rPr lang="uk-UA" sz="1400" dirty="0">
                          <a:effectLst/>
                        </a:rPr>
                        <a:t>) 4:1,  ≥ 20% </a:t>
                      </a:r>
                      <a:r>
                        <a:rPr lang="en-US" sz="1400" dirty="0">
                          <a:effectLst/>
                        </a:rPr>
                        <a:t>β</a:t>
                      </a:r>
                      <a:r>
                        <a:rPr lang="uk-UA" sz="1400" dirty="0">
                          <a:effectLst/>
                        </a:rPr>
                        <a:t>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50 мг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«</a:t>
                      </a:r>
                      <a:r>
                        <a:rPr lang="ru-RU" sz="1400" b="1" dirty="0" err="1"/>
                        <a:t>Мозок</a:t>
                      </a:r>
                      <a:r>
                        <a:rPr lang="ru-RU" sz="1400" b="1" dirty="0"/>
                        <a:t>»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стимулює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нейронні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зв’язки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покращує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пам'ять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концентрацію</a:t>
                      </a:r>
                      <a:r>
                        <a:rPr lang="ru-RU" sz="1400" dirty="0"/>
                        <a:t>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3026429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 </a:t>
                      </a:r>
                      <a:r>
                        <a:rPr lang="en-US" sz="1400" dirty="0">
                          <a:effectLst/>
                        </a:rPr>
                        <a:t>Oyster mushroom (</a:t>
                      </a:r>
                      <a:r>
                        <a:rPr lang="uk-UA" sz="1400" dirty="0">
                          <a:effectLst/>
                        </a:rPr>
                        <a:t>устричний </a:t>
                      </a:r>
                      <a:r>
                        <a:rPr lang="uk-UA" sz="1400" dirty="0" err="1">
                          <a:effectLst/>
                        </a:rPr>
                        <a:t>гриб,глива</a:t>
                      </a:r>
                      <a:r>
                        <a:rPr lang="uk-UA" sz="1400" dirty="0">
                          <a:effectLst/>
                        </a:rPr>
                        <a:t>) 4:1, ≥ 30% β-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50 мг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400" b="1" dirty="0"/>
                        <a:t>«</a:t>
                      </a:r>
                      <a:r>
                        <a:rPr lang="ru-RU" sz="1400" b="1" dirty="0" err="1"/>
                        <a:t>Очищення</a:t>
                      </a:r>
                      <a:r>
                        <a:rPr lang="ru-RU" sz="1400" b="1" dirty="0"/>
                        <a:t>»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джерело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природних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статинів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виводить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токсини</a:t>
                      </a:r>
                      <a:r>
                        <a:rPr lang="ru-RU" sz="1400" dirty="0"/>
                        <a:t> та </a:t>
                      </a:r>
                      <a:r>
                        <a:rPr lang="ru-RU" sz="1400" dirty="0" err="1"/>
                        <a:t>підтримує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мікрофлору</a:t>
                      </a:r>
                      <a:r>
                        <a:rPr lang="ru-RU" sz="1400" dirty="0"/>
                        <a:t>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9255781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Екстракт плодових тіл </a:t>
                      </a:r>
                      <a:r>
                        <a:rPr lang="en-US" sz="1400" dirty="0">
                          <a:effectLst/>
                        </a:rPr>
                        <a:t>Turkey Tail</a:t>
                      </a:r>
                      <a:r>
                        <a:rPr lang="uk-UA" sz="1400" dirty="0">
                          <a:effectLst/>
                        </a:rPr>
                        <a:t> (</a:t>
                      </a:r>
                      <a:r>
                        <a:rPr lang="uk-UA" sz="1400" dirty="0" err="1">
                          <a:effectLst/>
                        </a:rPr>
                        <a:t>Туркі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Тейл</a:t>
                      </a:r>
                      <a:r>
                        <a:rPr lang="uk-UA" sz="1400" dirty="0">
                          <a:effectLst/>
                        </a:rPr>
                        <a:t>) 4:1, ≥ 30% полісахаридів та ≥ 25% β-</a:t>
                      </a:r>
                      <a:r>
                        <a:rPr lang="uk-UA" sz="1400" dirty="0" err="1">
                          <a:effectLst/>
                        </a:rPr>
                        <a:t>глюканів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400" dirty="0">
                          <a:effectLst/>
                        </a:rPr>
                        <a:t>50 мг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27" marR="30427" marT="30427" marB="304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«</a:t>
                      </a:r>
                      <a:r>
                        <a:rPr lang="ru-RU" sz="1400" b="1" dirty="0" err="1"/>
                        <a:t>Захист</a:t>
                      </a:r>
                      <a:r>
                        <a:rPr lang="ru-RU" sz="1400" b="1" dirty="0"/>
                        <a:t>»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глибока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імуномодуляція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боротьба</a:t>
                      </a:r>
                      <a:r>
                        <a:rPr lang="ru-RU" sz="1400" dirty="0"/>
                        <a:t> з </a:t>
                      </a:r>
                      <a:r>
                        <a:rPr lang="ru-RU" sz="1400" dirty="0" err="1"/>
                        <a:t>вірусами</a:t>
                      </a:r>
                      <a:r>
                        <a:rPr lang="ru-RU" sz="1400" dirty="0"/>
                        <a:t> та патогенами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9223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5B98778-210D-8DB6-CDE8-4044D1910551}"/>
              </a:ext>
            </a:extLst>
          </p:cNvPr>
          <p:cNvSpPr txBox="1"/>
          <p:nvPr/>
        </p:nvSpPr>
        <p:spPr>
          <a:xfrm>
            <a:off x="517907" y="935337"/>
            <a:ext cx="112191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 err="1"/>
              <a:t>Збалансований</a:t>
            </a:r>
            <a:r>
              <a:rPr lang="ru-RU" sz="1600" i="1" dirty="0"/>
              <a:t> </a:t>
            </a:r>
            <a:r>
              <a:rPr lang="ru-RU" sz="1600" i="1" dirty="0" err="1"/>
              <a:t>захист</a:t>
            </a:r>
            <a:r>
              <a:rPr lang="ru-RU" sz="1600" i="1" dirty="0"/>
              <a:t> і </a:t>
            </a:r>
            <a:r>
              <a:rPr lang="ru-RU" sz="1600" i="1" dirty="0" err="1"/>
              <a:t>підтримка</a:t>
            </a:r>
            <a:r>
              <a:rPr lang="ru-RU" sz="1600" i="1" dirty="0"/>
              <a:t> </a:t>
            </a:r>
            <a:r>
              <a:rPr lang="ru-RU" sz="1600" i="1" dirty="0" err="1"/>
              <a:t>всіх</a:t>
            </a:r>
            <a:r>
              <a:rPr lang="ru-RU" sz="1600" i="1" dirty="0"/>
              <a:t> систем </a:t>
            </a:r>
            <a:r>
              <a:rPr lang="ru-RU" sz="1600" i="1" dirty="0" err="1"/>
              <a:t>організму</a:t>
            </a:r>
            <a:r>
              <a:rPr lang="ru-RU" sz="1600" i="1" dirty="0"/>
              <a:t> в </a:t>
            </a:r>
            <a:r>
              <a:rPr lang="ru-RU" sz="1600" i="1" dirty="0" err="1"/>
              <a:t>одній</a:t>
            </a:r>
            <a:r>
              <a:rPr lang="ru-RU" sz="1600" i="1" dirty="0"/>
              <a:t> </a:t>
            </a:r>
            <a:r>
              <a:rPr lang="ru-RU" sz="1600" i="1" dirty="0" err="1"/>
              <a:t>дозі</a:t>
            </a:r>
            <a:r>
              <a:rPr lang="ru-RU" sz="1600" i="1" dirty="0"/>
              <a:t>. </a:t>
            </a:r>
            <a:r>
              <a:rPr lang="ru-RU" sz="1600" i="1" dirty="0" err="1"/>
              <a:t>Це</a:t>
            </a:r>
            <a:r>
              <a:rPr lang="ru-RU" sz="1600" i="1" dirty="0"/>
              <a:t> комплекс для тих, </a:t>
            </a:r>
            <a:r>
              <a:rPr lang="ru-RU" sz="1600" i="1" dirty="0" err="1"/>
              <a:t>хто</a:t>
            </a:r>
            <a:r>
              <a:rPr lang="ru-RU" sz="1600" i="1" dirty="0"/>
              <a:t> </a:t>
            </a:r>
            <a:r>
              <a:rPr lang="ru-RU" sz="1600" i="1" dirty="0" err="1"/>
              <a:t>живе</a:t>
            </a:r>
            <a:r>
              <a:rPr lang="ru-RU" sz="1600" i="1" dirty="0"/>
              <a:t> у </a:t>
            </a:r>
            <a:r>
              <a:rPr lang="ru-RU" sz="1600" i="1" dirty="0" err="1"/>
              <a:t>високому</a:t>
            </a:r>
            <a:r>
              <a:rPr lang="ru-RU" sz="1600" i="1" dirty="0"/>
              <a:t> </a:t>
            </a:r>
            <a:r>
              <a:rPr lang="ru-RU" sz="1600" i="1" dirty="0" err="1"/>
              <a:t>темпі</a:t>
            </a:r>
            <a:r>
              <a:rPr lang="ru-RU" sz="1600" i="1" dirty="0"/>
              <a:t> й </a:t>
            </a:r>
            <a:r>
              <a:rPr lang="ru-RU" sz="1600" i="1" dirty="0" err="1"/>
              <a:t>хоче</a:t>
            </a:r>
            <a:r>
              <a:rPr lang="ru-RU" sz="1600" i="1" dirty="0"/>
              <a:t>, </a:t>
            </a:r>
            <a:r>
              <a:rPr lang="ru-RU" sz="1600" i="1" dirty="0" err="1"/>
              <a:t>щоб</a:t>
            </a:r>
            <a:r>
              <a:rPr lang="ru-RU" sz="1600" i="1" dirty="0"/>
              <a:t> </a:t>
            </a:r>
            <a:r>
              <a:rPr lang="ru-RU" sz="1600" i="1" dirty="0" err="1"/>
              <a:t>організм</a:t>
            </a:r>
            <a:r>
              <a:rPr lang="ru-RU" sz="1600" i="1" dirty="0"/>
              <a:t> </a:t>
            </a:r>
            <a:r>
              <a:rPr lang="ru-RU" sz="1600" i="1" dirty="0" err="1"/>
              <a:t>працював</a:t>
            </a:r>
            <a:r>
              <a:rPr lang="ru-RU" sz="1600" i="1" dirty="0"/>
              <a:t> без </a:t>
            </a:r>
            <a:r>
              <a:rPr lang="ru-RU" sz="1600" i="1" dirty="0" err="1"/>
              <a:t>збоїв</a:t>
            </a:r>
            <a:r>
              <a:rPr lang="ru-RU" sz="1600" i="1" dirty="0"/>
              <a:t> </a:t>
            </a:r>
            <a:r>
              <a:rPr lang="ru-RU" sz="1600" i="1" dirty="0" err="1"/>
              <a:t>кожен</a:t>
            </a:r>
            <a:r>
              <a:rPr lang="ru-RU" sz="1600" i="1" dirty="0"/>
              <a:t> день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28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DeltaTemplate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8BE3E-24EB-412F-9DF1-AD5BD46A8D4D}" vid="{97DF090A-DF27-4B31-B807-D2128614A9FE}"/>
    </a:ext>
  </a:extLst>
</a:theme>
</file>

<file path=ppt/theme/theme2.xml><?xml version="1.0" encoding="utf-8"?>
<a:theme xmlns:a="http://schemas.openxmlformats.org/drawingml/2006/main" name="DeltaTemplate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8BE3E-24EB-412F-9DF1-AD5BD46A8D4D}" vid="{97DF090A-DF27-4B31-B807-D2128614A9FE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1743</Words>
  <Application>Microsoft Office PowerPoint</Application>
  <PresentationFormat>Широкий екран</PresentationFormat>
  <Paragraphs>204</Paragraphs>
  <Slides>11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Gill Sans MT</vt:lpstr>
      <vt:lpstr>Google Sans Text</vt:lpstr>
      <vt:lpstr>1_DeltaTemplate2</vt:lpstr>
      <vt:lpstr>DeltaTemplate2</vt:lpstr>
      <vt:lpstr>Презентація PowerPoint</vt:lpstr>
      <vt:lpstr>Шрумбум (Shroomboom)</vt:lpstr>
      <vt:lpstr>Shroomboom: Експертність у деталях</vt:lpstr>
      <vt:lpstr>Шрумбум Лайнс Мейн Фокус (Shroomboom Lion’s Mane Focus)</vt:lpstr>
      <vt:lpstr>Шрумбум Кордицепс Ендюранс (Shroomboom Cordyceps Endurance)</vt:lpstr>
      <vt:lpstr>Шрумбум Рейші Рестор (Shroomboom Reishi Restore)</vt:lpstr>
      <vt:lpstr>Шрумбум Чага Радіанс (Shroomboom Chaga Radiance)</vt:lpstr>
      <vt:lpstr>Шрумбум Туркі Тейл Дефенс (Shroomboom Turkey Tail Defence)</vt:lpstr>
      <vt:lpstr>Шрумбум Мультимашрум Дейлі Комплекс  (Shroomboom Multimushroom Daily Complex)</vt:lpstr>
      <vt:lpstr>ШрумБум (Shroomboom)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Iryna Boholiubova</dc:creator>
  <cp:lastModifiedBy>Olga Kuts</cp:lastModifiedBy>
  <cp:revision>7</cp:revision>
  <dcterms:created xsi:type="dcterms:W3CDTF">2026-03-04T12:46:17Z</dcterms:created>
  <dcterms:modified xsi:type="dcterms:W3CDTF">2026-03-11T20:16:04Z</dcterms:modified>
</cp:coreProperties>
</file>